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89" r:id="rId4"/>
    <p:sldId id="257" r:id="rId5"/>
    <p:sldId id="288" r:id="rId6"/>
    <p:sldId id="262" r:id="rId7"/>
    <p:sldId id="263" r:id="rId8"/>
    <p:sldId id="264" r:id="rId9"/>
    <p:sldId id="258" r:id="rId10"/>
    <p:sldId id="267" r:id="rId11"/>
    <p:sldId id="269" r:id="rId12"/>
    <p:sldId id="270" r:id="rId13"/>
    <p:sldId id="271" r:id="rId14"/>
    <p:sldId id="274" r:id="rId15"/>
    <p:sldId id="275" r:id="rId16"/>
    <p:sldId id="276" r:id="rId17"/>
    <p:sldId id="277" r:id="rId18"/>
    <p:sldId id="278" r:id="rId19"/>
    <p:sldId id="283" r:id="rId20"/>
    <p:sldId id="284" r:id="rId21"/>
    <p:sldId id="286" r:id="rId22"/>
    <p:sldId id="290" r:id="rId23"/>
    <p:sldId id="260" r:id="rId24"/>
    <p:sldId id="287" r:id="rId25"/>
  </p:sldIdLst>
  <p:sldSz cx="9144000" cy="6858000" type="screen4x3"/>
  <p:notesSz cx="7077075" cy="9363075"/>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34555" autoAdjust="0"/>
    <p:restoredTop sz="94664" autoAdjust="0"/>
  </p:normalViewPr>
  <p:slideViewPr>
    <p:cSldViewPr>
      <p:cViewPr varScale="1">
        <p:scale>
          <a:sx n="109" d="100"/>
          <a:sy n="109" d="100"/>
        </p:scale>
        <p:origin x="-1662" y="-78"/>
      </p:cViewPr>
      <p:guideLst>
        <p:guide orient="horz" pos="2160"/>
        <p:guide pos="2880"/>
      </p:guideLst>
    </p:cSldViewPr>
  </p:slideViewPr>
  <p:outlineViewPr>
    <p:cViewPr>
      <p:scale>
        <a:sx n="33" d="100"/>
        <a:sy n="33" d="100"/>
      </p:scale>
      <p:origin x="0" y="13668"/>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E9E8A65-469F-4E1C-BB2B-98F9C6D9CD09}" type="datetimeFigureOut">
              <a:rPr lang="en-US"/>
              <a:pPr>
                <a:defRPr/>
              </a:pPr>
              <a:t>9/25/2013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0B4900B-5B58-4D42-A9F1-E5D0C87200E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EACD0D6-4526-4211-AA07-499803609100}" type="datetimeFigureOut">
              <a:rPr lang="en-US"/>
              <a:pPr>
                <a:defRPr/>
              </a:pPr>
              <a:t>9/25/2013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66B794E-845B-4ED8-8BB5-9C4E05C5483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2474893-10A5-4867-85AF-FD257800957A}" type="datetimeFigureOut">
              <a:rPr lang="en-US"/>
              <a:pPr>
                <a:defRPr/>
              </a:pPr>
              <a:t>9/25/2013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7513603-02C3-4A08-ADCE-E35DD93A3E4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52A20E2-E5E0-47CC-9984-B4298A9BFC5E}" type="datetimeFigureOut">
              <a:rPr lang="en-US"/>
              <a:pPr>
                <a:defRPr/>
              </a:pPr>
              <a:t>9/25/2013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B30213E-43B5-42B2-A8FF-8175D2E5A48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EC4400D-F733-445F-A7D7-8901B01554FB}" type="datetimeFigureOut">
              <a:rPr lang="en-US"/>
              <a:pPr>
                <a:defRPr/>
              </a:pPr>
              <a:t>9/25/2013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A009F17-E917-4333-9168-1D7A8B097212}"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68FC1E0-428B-4C78-8D4C-C26244FC95B0}" type="datetimeFigureOut">
              <a:rPr lang="en-US"/>
              <a:pPr>
                <a:defRPr/>
              </a:pPr>
              <a:t>9/25/2013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1039A27-D82F-48AF-B732-E1E34904973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52400966-9B22-406A-8806-68EA638ED2E0}" type="datetimeFigureOut">
              <a:rPr lang="en-US"/>
              <a:pPr>
                <a:defRPr/>
              </a:pPr>
              <a:t>9/25/2013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F2990BD-185F-4E61-B244-89CF14E18AC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17FBEDE-64D2-440B-A56A-79D5DAABE2F0}" type="datetimeFigureOut">
              <a:rPr lang="en-US"/>
              <a:pPr>
                <a:defRPr/>
              </a:pPr>
              <a:t>9/25/2013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F4A8742D-7810-49A1-B90F-3E7906FB4EF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61DCD2C-3FAB-4C70-AFAB-12228C586FFC}" type="datetimeFigureOut">
              <a:rPr lang="en-US"/>
              <a:pPr>
                <a:defRPr/>
              </a:pPr>
              <a:t>9/25/2013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0AAFCC4-A529-4755-9191-1EA1320C7F9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5C64AD6-7615-4110-A3AE-42E1B4F4870E}" type="datetimeFigureOut">
              <a:rPr lang="en-US"/>
              <a:pPr>
                <a:defRPr/>
              </a:pPr>
              <a:t>9/25/2013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A9653D2-1303-47B6-9632-8E35E90FD38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307B23A-0754-4B1B-95BC-D816D373AB97}" type="datetimeFigureOut">
              <a:rPr lang="en-US"/>
              <a:pPr>
                <a:defRPr/>
              </a:pPr>
              <a:t>9/25/2013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4ECEC04-8E49-4886-BD5D-5016E4EA87E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D7EA53D3-8C64-4B3F-86D1-4A1891B07C2B}" type="datetimeFigureOut">
              <a:rPr lang="en-US"/>
              <a:pPr>
                <a:defRPr/>
              </a:pPr>
              <a:t>9/25/2013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1B51739C-2C18-45E0-9AA0-ADB9E37440D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cid:image001.jpg@01CD8122.6EFA21D0"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cid:image001.jpg@01CD8122.6EFA21D0"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rbi.org.in/scripts/BS_PressReleaseDisplay.aspx?prid=28270"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cid:image001.jpg@01CD8122.6EFA21D0"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cid:image001.jpg@01CD8122.6EFA21D0"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cid:image001.jpg@01CD8122.6EFA21D0"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685800" y="1066800"/>
            <a:ext cx="7772400" cy="2209800"/>
          </a:xfrm>
        </p:spPr>
        <p:txBody>
          <a:bodyPr/>
          <a:lstStyle/>
          <a:p>
            <a:pPr eaLnBrk="1" hangingPunct="1"/>
            <a:r>
              <a:rPr lang="en-US" smtClean="0"/>
              <a:t>Adoption of ISO 20022 Standards for RTGS in India</a:t>
            </a:r>
          </a:p>
        </p:txBody>
      </p:sp>
      <p:sp>
        <p:nvSpPr>
          <p:cNvPr id="3" name="Subtitle 2"/>
          <p:cNvSpPr>
            <a:spLocks noGrp="1"/>
          </p:cNvSpPr>
          <p:nvPr>
            <p:ph type="subTitle" idx="1"/>
          </p:nvPr>
        </p:nvSpPr>
        <p:spPr/>
        <p:txBody>
          <a:bodyPr rtlCol="0">
            <a:normAutofit/>
          </a:bodyPr>
          <a:lstStyle/>
          <a:p>
            <a:pPr eaLnBrk="1" fontAlgn="auto" hangingPunct="1">
              <a:spcAft>
                <a:spcPts val="0"/>
              </a:spcAft>
              <a:buFont typeface="Arial" pitchFamily="34" charset="0"/>
              <a:buNone/>
              <a:defRPr/>
            </a:pPr>
            <a:r>
              <a:rPr lang="en-US" dirty="0" smtClean="0"/>
              <a:t>Reserve Bank of </a:t>
            </a:r>
            <a:r>
              <a:rPr lang="en-US" dirty="0" smtClean="0"/>
              <a:t>India</a:t>
            </a:r>
          </a:p>
          <a:p>
            <a:pPr eaLnBrk="1" fontAlgn="auto" hangingPunct="1">
              <a:spcAft>
                <a:spcPts val="0"/>
              </a:spcAft>
              <a:buFont typeface="Arial" pitchFamily="34" charset="0"/>
              <a:buNone/>
              <a:defRPr/>
            </a:pPr>
            <a:endParaRPr lang="en-US" dirty="0" smtClean="0"/>
          </a:p>
        </p:txBody>
      </p:sp>
      <p:pic>
        <p:nvPicPr>
          <p:cNvPr id="4" name="Picture 3" descr="cid:image001.jpg@01CD8122.6EFA21D0"/>
          <p:cNvPicPr/>
          <p:nvPr/>
        </p:nvPicPr>
        <p:blipFill>
          <a:blip r:embed="rId2" r:link="rId3" cstate="print"/>
          <a:srcRect/>
          <a:stretch>
            <a:fillRect/>
          </a:stretch>
        </p:blipFill>
        <p:spPr bwMode="auto">
          <a:xfrm>
            <a:off x="4086225" y="2938462"/>
            <a:ext cx="971550" cy="981075"/>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ctrTitle"/>
          </p:nvPr>
        </p:nvSpPr>
        <p:spPr>
          <a:xfrm>
            <a:off x="685800" y="1295400"/>
            <a:ext cx="7772400" cy="1752600"/>
          </a:xfrm>
        </p:spPr>
        <p:txBody>
          <a:bodyPr/>
          <a:lstStyle/>
          <a:p>
            <a:pPr eaLnBrk="1" hangingPunct="1"/>
            <a:r>
              <a:rPr lang="en-US" smtClean="0"/>
              <a:t>Adoption of ISO 20022 in India:</a:t>
            </a:r>
            <a:br>
              <a:rPr lang="en-US" smtClean="0"/>
            </a:br>
            <a:r>
              <a:rPr lang="en-US" smtClean="0"/>
              <a:t>Implementation</a:t>
            </a:r>
          </a:p>
        </p:txBody>
      </p:sp>
      <p:sp>
        <p:nvSpPr>
          <p:cNvPr id="3" name="Subtitle 2"/>
          <p:cNvSpPr>
            <a:spLocks noGrp="1"/>
          </p:cNvSpPr>
          <p:nvPr>
            <p:ph type="subTitle" idx="1"/>
          </p:nvPr>
        </p:nvSpPr>
        <p:spPr/>
        <p:txBody>
          <a:bodyPr rtlCol="0">
            <a:normAutofit/>
          </a:bodyPr>
          <a:lstStyle/>
          <a:p>
            <a:pPr eaLnBrk="1" fontAlgn="auto" hangingPunct="1">
              <a:spcAft>
                <a:spcPts val="0"/>
              </a:spcAft>
              <a:buFont typeface="Arial" pitchFamily="34" charset="0"/>
              <a:buNone/>
              <a:defRPr/>
            </a:pPr>
            <a:r>
              <a:rPr lang="en-US" dirty="0" smtClean="0"/>
              <a:t>Dr Anil Kumar Sharma</a:t>
            </a:r>
          </a:p>
          <a:p>
            <a:pPr eaLnBrk="1" fontAlgn="auto" hangingPunct="1">
              <a:spcAft>
                <a:spcPts val="0"/>
              </a:spcAft>
              <a:buFont typeface="Arial" pitchFamily="34" charset="0"/>
              <a:buNone/>
              <a:defRPr/>
            </a:pPr>
            <a:r>
              <a:rPr lang="en-US" dirty="0" smtClean="0"/>
              <a:t>General Manager, DIT </a:t>
            </a:r>
          </a:p>
        </p:txBody>
      </p:sp>
      <p:pic>
        <p:nvPicPr>
          <p:cNvPr id="4" name="Picture 3" descr="cid:image001.jpg@01CD8122.6EFA21D0"/>
          <p:cNvPicPr/>
          <p:nvPr/>
        </p:nvPicPr>
        <p:blipFill>
          <a:blip r:embed="rId2" r:link="rId3" cstate="print"/>
          <a:srcRect/>
          <a:stretch>
            <a:fillRect/>
          </a:stretch>
        </p:blipFill>
        <p:spPr bwMode="auto">
          <a:xfrm>
            <a:off x="4086225" y="2938462"/>
            <a:ext cx="971550" cy="98107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dirty="0" smtClean="0"/>
              <a:t>ISO 20022 Implementation : Need</a:t>
            </a:r>
          </a:p>
        </p:txBody>
      </p:sp>
      <p:sp>
        <p:nvSpPr>
          <p:cNvPr id="3" name="Content Placeholder 2"/>
          <p:cNvSpPr>
            <a:spLocks noGrp="1"/>
          </p:cNvSpPr>
          <p:nvPr>
            <p:ph idx="1"/>
          </p:nvPr>
        </p:nvSpPr>
        <p:spPr/>
        <p:txBody>
          <a:bodyPr>
            <a:normAutofit lnSpcReduction="10000"/>
          </a:bodyPr>
          <a:lstStyle/>
          <a:p>
            <a:pPr eaLnBrk="1" hangingPunct="1">
              <a:defRPr/>
            </a:pPr>
            <a:r>
              <a:rPr lang="en-US" dirty="0" smtClean="0"/>
              <a:t>ISO 20022 is required to improve and automate Corporate-to-Bank Communication, Bank-to-corporate bank account cash reporting </a:t>
            </a:r>
          </a:p>
          <a:p>
            <a:pPr eaLnBrk="1" hangingPunct="1">
              <a:defRPr/>
            </a:pPr>
            <a:r>
              <a:rPr lang="en-US" dirty="0" smtClean="0"/>
              <a:t>More processes needs to be automated so new message types needs to be created. It is only natural to create new message types in XML format - hence the new ISO 20022 format.</a:t>
            </a:r>
          </a:p>
          <a:p>
            <a:pPr eaLnBrk="1" hangingPunct="1">
              <a:buFont typeface="Arial" charset="0"/>
              <a:buNone/>
              <a:defRPr/>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US" dirty="0" smtClean="0"/>
              <a:t>ISO 20022 Implementation : Benefit </a:t>
            </a:r>
            <a:endParaRPr lang="en-US" dirty="0"/>
          </a:p>
        </p:txBody>
      </p:sp>
      <p:sp>
        <p:nvSpPr>
          <p:cNvPr id="3" name="Content Placeholder 2"/>
          <p:cNvSpPr>
            <a:spLocks noGrp="1"/>
          </p:cNvSpPr>
          <p:nvPr>
            <p:ph idx="1"/>
          </p:nvPr>
        </p:nvSpPr>
        <p:spPr/>
        <p:txBody>
          <a:bodyPr>
            <a:normAutofit fontScale="92500"/>
          </a:bodyPr>
          <a:lstStyle/>
          <a:p>
            <a:pPr eaLnBrk="1" hangingPunct="1">
              <a:defRPr/>
            </a:pPr>
            <a:r>
              <a:rPr lang="en-US" dirty="0" smtClean="0"/>
              <a:t>From a system point of view, XML messages are actually easier to work with than any other format. </a:t>
            </a:r>
          </a:p>
          <a:p>
            <a:pPr eaLnBrk="1" hangingPunct="1">
              <a:defRPr/>
            </a:pPr>
            <a:r>
              <a:rPr lang="en-US" dirty="0" smtClean="0"/>
              <a:t>For most contemporary systems XML is the default format when exporting data. Hence for new system implementations it is only natural to use this format.  So we do have a business case. </a:t>
            </a:r>
          </a:p>
          <a:p>
            <a:pPr eaLnBrk="1" hangingPunct="1">
              <a:defRPr/>
            </a:pPr>
            <a:r>
              <a:rPr lang="en-US" dirty="0" smtClean="0"/>
              <a:t>XML costs less to implement when we implement new systems.</a:t>
            </a:r>
          </a:p>
          <a:p>
            <a:pPr eaLnBrk="1" hangingPunct="1">
              <a:buFont typeface="Arial" charset="0"/>
              <a:buNone/>
              <a:defRPr/>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dirty="0" smtClean="0"/>
              <a:t>ISO 20022 Implementation : Pros</a:t>
            </a:r>
          </a:p>
        </p:txBody>
      </p:sp>
      <p:sp>
        <p:nvSpPr>
          <p:cNvPr id="3" name="Content Placeholder 2"/>
          <p:cNvSpPr>
            <a:spLocks noGrp="1"/>
          </p:cNvSpPr>
          <p:nvPr>
            <p:ph idx="1"/>
          </p:nvPr>
        </p:nvSpPr>
        <p:spPr>
          <a:xfrm>
            <a:off x="457200" y="1600200"/>
            <a:ext cx="8229600" cy="4191000"/>
          </a:xfrm>
        </p:spPr>
        <p:txBody>
          <a:bodyPr>
            <a:noAutofit/>
          </a:bodyPr>
          <a:lstStyle/>
          <a:p>
            <a:pPr eaLnBrk="1" hangingPunct="1">
              <a:defRPr/>
            </a:pPr>
            <a:r>
              <a:rPr lang="en-US" dirty="0" smtClean="0"/>
              <a:t>ISO 20022 standards are XML based – Easy to maintain and uses Java Technology</a:t>
            </a:r>
          </a:p>
          <a:p>
            <a:pPr eaLnBrk="1" hangingPunct="1">
              <a:defRPr/>
            </a:pPr>
            <a:r>
              <a:rPr lang="en-GB" dirty="0"/>
              <a:t>MX messages typically carry more rich and explicit information than their MT </a:t>
            </a:r>
            <a:r>
              <a:rPr lang="en-GB" dirty="0" smtClean="0"/>
              <a:t>counterparts, may h</a:t>
            </a:r>
            <a:r>
              <a:rPr lang="en-US" dirty="0" err="1" smtClean="0"/>
              <a:t>elp</a:t>
            </a:r>
            <a:r>
              <a:rPr lang="en-US" dirty="0" smtClean="0"/>
              <a:t> in Anti-Money Laundering </a:t>
            </a:r>
          </a:p>
          <a:p>
            <a:pPr eaLnBrk="1" hangingPunct="1">
              <a:defRPr/>
            </a:pPr>
            <a:r>
              <a:rPr lang="en-US" dirty="0" smtClean="0"/>
              <a:t>May reduce costs to banks and increase in their competitive advantage in long-run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smtClean="0"/>
              <a:t>ISO 20022 Implementation : Cons</a:t>
            </a:r>
          </a:p>
        </p:txBody>
      </p:sp>
      <p:sp>
        <p:nvSpPr>
          <p:cNvPr id="3" name="Content Placeholder 2"/>
          <p:cNvSpPr>
            <a:spLocks noGrp="1"/>
          </p:cNvSpPr>
          <p:nvPr>
            <p:ph idx="1"/>
          </p:nvPr>
        </p:nvSpPr>
        <p:spPr>
          <a:xfrm>
            <a:off x="457200" y="1600200"/>
            <a:ext cx="8229600" cy="5105400"/>
          </a:xfrm>
        </p:spPr>
        <p:txBody>
          <a:bodyPr>
            <a:normAutofit fontScale="47500" lnSpcReduction="20000"/>
          </a:bodyPr>
          <a:lstStyle/>
          <a:p>
            <a:pPr eaLnBrk="1" hangingPunct="1">
              <a:defRPr/>
            </a:pPr>
            <a:r>
              <a:rPr lang="en-GB" sz="6700" dirty="0" smtClean="0"/>
              <a:t>Increase in Memory and CPU utilisation between MX and MT is nominal and negligible. Again this is highly dependent on the type of implementation, platform, language, COTS product (XML parser), etc.</a:t>
            </a:r>
            <a:endParaRPr lang="en-US" sz="6700" dirty="0" smtClean="0"/>
          </a:p>
          <a:p>
            <a:pPr eaLnBrk="1" hangingPunct="1">
              <a:defRPr/>
            </a:pPr>
            <a:r>
              <a:rPr lang="en-GB" sz="6700" dirty="0" smtClean="0"/>
              <a:t>Although there is increase in disk space and network bandwidth requirement, so far this has not been a blocking factor for market infrastructures for countries who have decided to migrate their application to ISO 20022.</a:t>
            </a:r>
            <a:endParaRPr lang="en-US" sz="6700" dirty="0" smtClean="0"/>
          </a:p>
          <a:p>
            <a:pPr lvl="1" eaLnBrk="1" hangingPunct="1">
              <a:buFont typeface="Arial" charset="0"/>
              <a:buNone/>
              <a:defRPr/>
            </a:pPr>
            <a:endParaRPr lang="en-US" sz="3200" dirty="0" smtClean="0"/>
          </a:p>
          <a:p>
            <a:pPr lvl="1" eaLnBrk="1" hangingPunct="1">
              <a:buFont typeface="Arial" charset="0"/>
              <a:buNone/>
              <a:defRPr/>
            </a:pPr>
            <a:endParaRPr lang="en-US"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smtClean="0"/>
              <a:t>Big Bang Migration : Pros &amp; Cons</a:t>
            </a:r>
          </a:p>
        </p:txBody>
      </p:sp>
      <p:sp>
        <p:nvSpPr>
          <p:cNvPr id="16387" name="Content Placeholder 2"/>
          <p:cNvSpPr>
            <a:spLocks noGrp="1"/>
          </p:cNvSpPr>
          <p:nvPr>
            <p:ph idx="1"/>
          </p:nvPr>
        </p:nvSpPr>
        <p:spPr/>
        <p:txBody>
          <a:bodyPr/>
          <a:lstStyle/>
          <a:p>
            <a:pPr eaLnBrk="1" hangingPunct="1"/>
            <a:r>
              <a:rPr lang="en-US" dirty="0" smtClean="0"/>
              <a:t>Pros: Uniform and timely migration, lower complexity, lower cost, uniform functionality</a:t>
            </a:r>
          </a:p>
          <a:p>
            <a:pPr eaLnBrk="1" hangingPunct="1"/>
            <a:r>
              <a:rPr lang="en-US" dirty="0" smtClean="0"/>
              <a:t>Cons: Potential operational &amp; Systemic risks</a:t>
            </a:r>
          </a:p>
          <a:p>
            <a:pPr eaLnBrk="1" hangingPunct="1"/>
            <a:r>
              <a:rPr lang="en-US" dirty="0" smtClean="0"/>
              <a:t>Requirements:</a:t>
            </a:r>
          </a:p>
          <a:p>
            <a:pPr lvl="1" eaLnBrk="1" hangingPunct="1"/>
            <a:r>
              <a:rPr lang="en-US" dirty="0" smtClean="0"/>
              <a:t>Thorough Industry testing</a:t>
            </a:r>
          </a:p>
          <a:p>
            <a:pPr lvl="1" eaLnBrk="1" hangingPunct="1"/>
            <a:r>
              <a:rPr lang="en-US" dirty="0" smtClean="0"/>
              <a:t>Cut off deadline well defined to stakeholders</a:t>
            </a:r>
          </a:p>
          <a:p>
            <a:pPr lvl="1" eaLnBrk="1" hangingPunct="1"/>
            <a:r>
              <a:rPr lang="en-US" dirty="0" smtClean="0"/>
              <a:t>Old system remains for fall-back and is also well tested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smtClean="0"/>
              <a:t>Phased Migrations : Pros &amp; Cons</a:t>
            </a:r>
          </a:p>
        </p:txBody>
      </p:sp>
      <p:sp>
        <p:nvSpPr>
          <p:cNvPr id="17411" name="Content Placeholder 2"/>
          <p:cNvSpPr>
            <a:spLocks noGrp="1"/>
          </p:cNvSpPr>
          <p:nvPr>
            <p:ph idx="1"/>
          </p:nvPr>
        </p:nvSpPr>
        <p:spPr/>
        <p:txBody>
          <a:bodyPr/>
          <a:lstStyle/>
          <a:p>
            <a:pPr eaLnBrk="1" hangingPunct="1"/>
            <a:r>
              <a:rPr lang="en-US" smtClean="0"/>
              <a:t>There are two options:</a:t>
            </a:r>
          </a:p>
          <a:p>
            <a:pPr lvl="1" eaLnBrk="1" hangingPunct="1"/>
            <a:r>
              <a:rPr lang="en-US" smtClean="0"/>
              <a:t>Option 1:  Dual RTGS Systems to one CBS</a:t>
            </a:r>
          </a:p>
          <a:p>
            <a:pPr lvl="2" eaLnBrk="1" hangingPunct="1"/>
            <a:r>
              <a:rPr lang="en-US" smtClean="0"/>
              <a:t>Pros: Migration in line with institutional investment cycles</a:t>
            </a:r>
          </a:p>
          <a:p>
            <a:pPr lvl="2" eaLnBrk="1" hangingPunct="1"/>
            <a:r>
              <a:rPr lang="en-US" smtClean="0"/>
              <a:t>Cons: More complex and more expensive for central banks, more risks, inertia and potential for delay</a:t>
            </a:r>
          </a:p>
          <a:p>
            <a:pPr lvl="2" eaLnBrk="1" hangingPunct="1"/>
            <a:r>
              <a:rPr lang="en-US" smtClean="0"/>
              <a:t>Requirements: </a:t>
            </a:r>
          </a:p>
          <a:p>
            <a:pPr lvl="3" eaLnBrk="1" hangingPunct="1"/>
            <a:r>
              <a:rPr lang="en-US" smtClean="0"/>
              <a:t>Design and development of dual RTGS systems</a:t>
            </a:r>
          </a:p>
          <a:p>
            <a:pPr lvl="3" eaLnBrk="1" hangingPunct="1"/>
            <a:r>
              <a:rPr lang="en-US" smtClean="0"/>
              <a:t>Agreed timelines of migration and follow-up and incentives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smtClean="0"/>
              <a:t>Phased Migrations : Pros &amp; Cons</a:t>
            </a:r>
          </a:p>
        </p:txBody>
      </p:sp>
      <p:sp>
        <p:nvSpPr>
          <p:cNvPr id="3" name="Content Placeholder 2"/>
          <p:cNvSpPr>
            <a:spLocks noGrp="1"/>
          </p:cNvSpPr>
          <p:nvPr>
            <p:ph idx="1"/>
          </p:nvPr>
        </p:nvSpPr>
        <p:spPr/>
        <p:txBody>
          <a:bodyPr>
            <a:normAutofit lnSpcReduction="10000"/>
          </a:bodyPr>
          <a:lstStyle/>
          <a:p>
            <a:pPr eaLnBrk="1" hangingPunct="1">
              <a:defRPr/>
            </a:pPr>
            <a:r>
              <a:rPr lang="en-US" dirty="0" smtClean="0"/>
              <a:t>There are two options:</a:t>
            </a:r>
          </a:p>
          <a:p>
            <a:pPr lvl="1" eaLnBrk="1" hangingPunct="1">
              <a:defRPr/>
            </a:pPr>
            <a:r>
              <a:rPr lang="en-US" dirty="0" smtClean="0"/>
              <a:t>Option 2:  Single RTGS System with “transition services” (at RTGS application or messaging layers)</a:t>
            </a:r>
          </a:p>
          <a:p>
            <a:pPr lvl="2" eaLnBrk="1" hangingPunct="1">
              <a:defRPr/>
            </a:pPr>
            <a:r>
              <a:rPr lang="en-US" dirty="0" smtClean="0"/>
              <a:t>Pros: Migration in line with institutional investment cycles</a:t>
            </a:r>
          </a:p>
          <a:p>
            <a:pPr lvl="2" eaLnBrk="1" hangingPunct="1">
              <a:defRPr/>
            </a:pPr>
            <a:r>
              <a:rPr lang="en-US" dirty="0" smtClean="0"/>
              <a:t>Cons: </a:t>
            </a:r>
            <a:r>
              <a:rPr lang="en-US" b="1" dirty="0" smtClean="0"/>
              <a:t>Less</a:t>
            </a:r>
            <a:r>
              <a:rPr lang="en-US" dirty="0" smtClean="0"/>
              <a:t> complex and </a:t>
            </a:r>
            <a:r>
              <a:rPr lang="en-US" b="1" dirty="0" smtClean="0"/>
              <a:t>less</a:t>
            </a:r>
            <a:r>
              <a:rPr lang="en-US" dirty="0" smtClean="0"/>
              <a:t> expensive for central banks as compared with </a:t>
            </a:r>
            <a:r>
              <a:rPr lang="en-US" b="1" dirty="0" smtClean="0"/>
              <a:t>option 1</a:t>
            </a:r>
            <a:r>
              <a:rPr lang="en-US" dirty="0" smtClean="0"/>
              <a:t>, inertia and potential for delay</a:t>
            </a:r>
          </a:p>
          <a:p>
            <a:pPr lvl="2" eaLnBrk="1" hangingPunct="1">
              <a:defRPr/>
            </a:pPr>
            <a:r>
              <a:rPr lang="en-US" dirty="0" smtClean="0"/>
              <a:t>Requirements: </a:t>
            </a:r>
          </a:p>
          <a:p>
            <a:pPr lvl="3" eaLnBrk="1" hangingPunct="1">
              <a:defRPr/>
            </a:pPr>
            <a:r>
              <a:rPr lang="en-US" dirty="0" smtClean="0"/>
              <a:t>Capable providers and robust transition services, e.g. legacy standards translation</a:t>
            </a:r>
          </a:p>
          <a:p>
            <a:pPr lvl="3" eaLnBrk="1" hangingPunct="1">
              <a:defRPr/>
            </a:pPr>
            <a:r>
              <a:rPr lang="en-US" dirty="0" smtClean="0"/>
              <a:t>Agreed timelines of migration and follow-up and incentives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smtClean="0"/>
              <a:t>ISO 20022 Implementation : Process</a:t>
            </a:r>
          </a:p>
        </p:txBody>
      </p:sp>
      <p:sp>
        <p:nvSpPr>
          <p:cNvPr id="19459" name="Content Placeholder 2"/>
          <p:cNvSpPr>
            <a:spLocks noGrp="1"/>
          </p:cNvSpPr>
          <p:nvPr>
            <p:ph idx="1"/>
          </p:nvPr>
        </p:nvSpPr>
        <p:spPr/>
        <p:txBody>
          <a:bodyPr/>
          <a:lstStyle/>
          <a:p>
            <a:pPr eaLnBrk="1" hangingPunct="1"/>
            <a:r>
              <a:rPr lang="en-US" sz="2400" dirty="0" smtClean="0"/>
              <a:t>Decided to adopt Migration in Phased manner with transition services at the messaging layer</a:t>
            </a:r>
          </a:p>
          <a:p>
            <a:pPr eaLnBrk="1" hangingPunct="1"/>
            <a:r>
              <a:rPr lang="en-US" sz="2400" dirty="0" smtClean="0"/>
              <a:t>Banks given three months time for infrastructure readiness</a:t>
            </a:r>
          </a:p>
          <a:p>
            <a:pPr eaLnBrk="1" hangingPunct="1"/>
            <a:r>
              <a:rPr lang="en-US" sz="2400" dirty="0" smtClean="0"/>
              <a:t>Three modes of access with two modes requiring ISO compliance from day 1 and third mode provided converter.</a:t>
            </a:r>
          </a:p>
          <a:p>
            <a:pPr eaLnBrk="1" hangingPunct="1"/>
            <a:r>
              <a:rPr lang="en-US" sz="2400" dirty="0" smtClean="0"/>
              <a:t>Messaging Hub was made compatible with ISO 20022 standards</a:t>
            </a:r>
          </a:p>
          <a:p>
            <a:pPr eaLnBrk="1" hangingPunct="1"/>
            <a:r>
              <a:rPr lang="en-US" sz="2400" dirty="0" smtClean="0"/>
              <a:t>RTGS OEM product made its product ISO 20022 compliant</a:t>
            </a:r>
          </a:p>
          <a:p>
            <a:pPr eaLnBrk="1" hangingPunct="1"/>
            <a:r>
              <a:rPr lang="en-US" sz="2400" dirty="0" smtClean="0"/>
              <a:t>Pilot Testing with Banks carried out over a period of five months to </a:t>
            </a:r>
            <a:r>
              <a:rPr lang="en-US" sz="2400" dirty="0" err="1" smtClean="0"/>
              <a:t>familiarise</a:t>
            </a:r>
            <a:r>
              <a:rPr lang="en-US" sz="2400" dirty="0" smtClean="0"/>
              <a:t> them with ISO 20022 compliant message formats </a:t>
            </a:r>
          </a:p>
          <a:p>
            <a:pPr eaLnBrk="1" hangingPunct="1"/>
            <a:endParaRPr lang="en-US"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smtClean="0"/>
              <a:t>ISO 20022 Message Formats Implemented</a:t>
            </a:r>
          </a:p>
        </p:txBody>
      </p:sp>
      <p:graphicFrame>
        <p:nvGraphicFramePr>
          <p:cNvPr id="4" name="Content Placeholder 3"/>
          <p:cNvGraphicFramePr>
            <a:graphicFrameLocks noGrp="1"/>
          </p:cNvGraphicFramePr>
          <p:nvPr>
            <p:ph idx="1"/>
          </p:nvPr>
        </p:nvGraphicFramePr>
        <p:xfrm>
          <a:off x="457200" y="1600200"/>
          <a:ext cx="8229600" cy="4343400"/>
        </p:xfrm>
        <a:graphic>
          <a:graphicData uri="http://schemas.openxmlformats.org/drawingml/2006/table">
            <a:tbl>
              <a:tblPr firstRow="1" bandRow="1">
                <a:tableStyleId>{5C22544A-7EE6-4342-B048-85BDC9FD1C3A}</a:tableStyleId>
              </a:tblPr>
              <a:tblGrid>
                <a:gridCol w="1295400"/>
                <a:gridCol w="2438400"/>
                <a:gridCol w="1203960"/>
                <a:gridCol w="929640"/>
                <a:gridCol w="2362200"/>
              </a:tblGrid>
              <a:tr h="613522">
                <a:tc>
                  <a:txBody>
                    <a:bodyPr/>
                    <a:lstStyle/>
                    <a:p>
                      <a:pPr marL="0" marR="0" algn="ctr">
                        <a:lnSpc>
                          <a:spcPct val="115000"/>
                        </a:lnSpc>
                        <a:spcBef>
                          <a:spcPts val="0"/>
                        </a:spcBef>
                        <a:spcAft>
                          <a:spcPts val="0"/>
                        </a:spcAft>
                      </a:pPr>
                      <a:r>
                        <a:rPr lang="en-US" sz="1100" b="1" dirty="0">
                          <a:solidFill>
                            <a:srgbClr val="3F3F3F"/>
                          </a:solidFill>
                          <a:latin typeface="Calibri"/>
                          <a:ea typeface="Times New Roman"/>
                          <a:cs typeface="Calibri"/>
                        </a:rPr>
                        <a:t>Message Identifier</a:t>
                      </a:r>
                      <a:endParaRPr lang="en-US" sz="1100" dirty="0">
                        <a:latin typeface="Calibri"/>
                        <a:ea typeface="Calibri"/>
                        <a:cs typeface="Times New Roman"/>
                      </a:endParaRPr>
                    </a:p>
                  </a:txBody>
                  <a:tcPr marL="68580" marR="68580" marT="0" marB="0" anchor="ctr"/>
                </a:tc>
                <a:tc>
                  <a:txBody>
                    <a:bodyPr/>
                    <a:lstStyle/>
                    <a:p>
                      <a:pPr marL="0" marR="0">
                        <a:lnSpc>
                          <a:spcPct val="115000"/>
                        </a:lnSpc>
                        <a:spcBef>
                          <a:spcPts val="0"/>
                        </a:spcBef>
                        <a:spcAft>
                          <a:spcPts val="0"/>
                        </a:spcAft>
                      </a:pPr>
                      <a:r>
                        <a:rPr lang="en-US" sz="1100" b="1" dirty="0">
                          <a:solidFill>
                            <a:srgbClr val="3F3F3F"/>
                          </a:solidFill>
                          <a:latin typeface="Calibri"/>
                          <a:ea typeface="Times New Roman"/>
                          <a:cs typeface="Calibri"/>
                        </a:rPr>
                        <a:t>Message Name</a:t>
                      </a:r>
                      <a:endParaRPr lang="en-US" sz="11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100" b="1">
                          <a:solidFill>
                            <a:srgbClr val="3F3F3F"/>
                          </a:solidFill>
                          <a:latin typeface="Calibri"/>
                          <a:ea typeface="Times New Roman"/>
                          <a:cs typeface="Calibri"/>
                        </a:rPr>
                        <a:t>Use of message </a:t>
                      </a:r>
                      <a:endParaRPr lang="en-US" sz="11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100" b="1">
                          <a:solidFill>
                            <a:srgbClr val="3F3F3F"/>
                          </a:solidFill>
                          <a:latin typeface="Calibri"/>
                          <a:ea typeface="Times New Roman"/>
                          <a:cs typeface="Calibri"/>
                        </a:rPr>
                        <a:t>Used version</a:t>
                      </a:r>
                      <a:endParaRPr lang="en-US" sz="11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100" b="1">
                          <a:solidFill>
                            <a:srgbClr val="3F3F3F"/>
                          </a:solidFill>
                          <a:latin typeface="Calibri"/>
                          <a:ea typeface="Times New Roman"/>
                          <a:cs typeface="Calibri"/>
                        </a:rPr>
                        <a:t>Additional Information</a:t>
                      </a:r>
                      <a:endParaRPr lang="en-US" sz="1100">
                        <a:latin typeface="Calibri"/>
                        <a:ea typeface="Calibri"/>
                        <a:cs typeface="Times New Roman"/>
                      </a:endParaRPr>
                    </a:p>
                  </a:txBody>
                  <a:tcPr marL="68580" marR="68580" marT="0" marB="0" anchor="ctr"/>
                </a:tc>
              </a:tr>
              <a:tr h="637895">
                <a:tc>
                  <a:txBody>
                    <a:bodyPr/>
                    <a:lstStyle/>
                    <a:p>
                      <a:pPr marL="0" marR="0">
                        <a:lnSpc>
                          <a:spcPct val="115000"/>
                        </a:lnSpc>
                        <a:spcBef>
                          <a:spcPts val="0"/>
                        </a:spcBef>
                        <a:spcAft>
                          <a:spcPts val="0"/>
                        </a:spcAft>
                      </a:pPr>
                      <a:r>
                        <a:rPr lang="en-US" sz="1100" b="1" dirty="0">
                          <a:latin typeface="Calibri"/>
                          <a:ea typeface="Times New Roman"/>
                          <a:cs typeface="Calibri"/>
                        </a:rPr>
                        <a:t>pacs.002.001</a:t>
                      </a:r>
                      <a:endParaRPr lang="en-US" sz="11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latin typeface="Calibri"/>
                          <a:ea typeface="Times New Roman"/>
                          <a:cs typeface="Calibri"/>
                        </a:rPr>
                        <a:t>FIToFIPaymentStatusReport</a:t>
                      </a:r>
                      <a:endParaRPr lang="en-US" sz="11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Calibri"/>
                        </a:rPr>
                        <a:t>Yes </a:t>
                      </a:r>
                      <a:endParaRPr lang="en-US" sz="11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Calibri"/>
                        </a:rPr>
                        <a:t>V04</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Times New Roman"/>
                          <a:cs typeface="Calibri"/>
                        </a:rPr>
                        <a:t>Multi-net settlement batch (MNSB) response and Own account transfer</a:t>
                      </a:r>
                      <a:endParaRPr lang="en-US" sz="1100">
                        <a:latin typeface="Calibri"/>
                        <a:ea typeface="Calibri"/>
                        <a:cs typeface="Times New Roman"/>
                      </a:endParaRPr>
                    </a:p>
                  </a:txBody>
                  <a:tcPr marL="68580" marR="68580" marT="0" marB="0"/>
                </a:tc>
              </a:tr>
              <a:tr h="613522">
                <a:tc>
                  <a:txBody>
                    <a:bodyPr/>
                    <a:lstStyle/>
                    <a:p>
                      <a:pPr marL="0" marR="0">
                        <a:lnSpc>
                          <a:spcPct val="115000"/>
                        </a:lnSpc>
                        <a:spcBef>
                          <a:spcPts val="0"/>
                        </a:spcBef>
                        <a:spcAft>
                          <a:spcPts val="0"/>
                        </a:spcAft>
                      </a:pPr>
                      <a:r>
                        <a:rPr lang="en-US" sz="1100" b="1" dirty="0">
                          <a:latin typeface="Calibri"/>
                          <a:ea typeface="Times New Roman"/>
                          <a:cs typeface="Calibri"/>
                        </a:rPr>
                        <a:t>pacs.004.001</a:t>
                      </a:r>
                      <a:endParaRPr lang="en-US" sz="11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latin typeface="Calibri"/>
                          <a:ea typeface="Times New Roman"/>
                          <a:cs typeface="Calibri"/>
                        </a:rPr>
                        <a:t>PaymentReturn</a:t>
                      </a:r>
                      <a:endParaRPr lang="en-US" sz="11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Calibri"/>
                        </a:rPr>
                        <a:t>Yes </a:t>
                      </a:r>
                      <a:endParaRPr lang="en-US" sz="11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Calibri"/>
                        </a:rPr>
                        <a:t>V03</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Times New Roman"/>
                          <a:cs typeface="Calibri"/>
                        </a:rPr>
                        <a:t>Undo previously settled payment</a:t>
                      </a:r>
                      <a:endParaRPr lang="en-US" sz="1100">
                        <a:latin typeface="Calibri"/>
                        <a:ea typeface="Calibri"/>
                        <a:cs typeface="Times New Roman"/>
                      </a:endParaRPr>
                    </a:p>
                  </a:txBody>
                  <a:tcPr marL="68580" marR="68580" marT="0" marB="0"/>
                </a:tc>
              </a:tr>
              <a:tr h="613522">
                <a:tc>
                  <a:txBody>
                    <a:bodyPr/>
                    <a:lstStyle/>
                    <a:p>
                      <a:pPr marL="0" marR="0">
                        <a:lnSpc>
                          <a:spcPct val="115000"/>
                        </a:lnSpc>
                        <a:spcBef>
                          <a:spcPts val="0"/>
                        </a:spcBef>
                        <a:spcAft>
                          <a:spcPts val="0"/>
                        </a:spcAft>
                      </a:pPr>
                      <a:r>
                        <a:rPr lang="en-US" sz="1100" b="1" dirty="0">
                          <a:latin typeface="Calibri"/>
                          <a:ea typeface="Times New Roman"/>
                          <a:cs typeface="Calibri"/>
                        </a:rPr>
                        <a:t>pacs.008.001</a:t>
                      </a:r>
                      <a:endParaRPr lang="en-US" sz="11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latin typeface="Calibri"/>
                          <a:ea typeface="Times New Roman"/>
                          <a:cs typeface="Calibri"/>
                        </a:rPr>
                        <a:t>FIToFICustomerCreditTransfer</a:t>
                      </a:r>
                      <a:endParaRPr lang="en-US" sz="11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Calibri"/>
                        </a:rPr>
                        <a:t>Yes </a:t>
                      </a:r>
                      <a:endParaRPr lang="en-US" sz="11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Calibri"/>
                        </a:rPr>
                        <a:t>V03</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Times New Roman"/>
                          <a:cs typeface="Calibri"/>
                        </a:rPr>
                        <a:t>Customer credit transfer</a:t>
                      </a:r>
                      <a:endParaRPr lang="en-US" sz="1100">
                        <a:latin typeface="Calibri"/>
                        <a:ea typeface="Calibri"/>
                        <a:cs typeface="Times New Roman"/>
                      </a:endParaRPr>
                    </a:p>
                  </a:txBody>
                  <a:tcPr marL="68580" marR="68580" marT="0" marB="0"/>
                </a:tc>
              </a:tr>
              <a:tr h="637895">
                <a:tc>
                  <a:txBody>
                    <a:bodyPr/>
                    <a:lstStyle/>
                    <a:p>
                      <a:pPr marL="0" marR="0">
                        <a:lnSpc>
                          <a:spcPct val="115000"/>
                        </a:lnSpc>
                        <a:spcBef>
                          <a:spcPts val="0"/>
                        </a:spcBef>
                        <a:spcAft>
                          <a:spcPts val="0"/>
                        </a:spcAft>
                      </a:pPr>
                      <a:r>
                        <a:rPr lang="en-US" sz="1100" b="1" dirty="0">
                          <a:latin typeface="Calibri"/>
                          <a:ea typeface="Times New Roman"/>
                          <a:cs typeface="Calibri"/>
                        </a:rPr>
                        <a:t>pacs.009.001</a:t>
                      </a:r>
                      <a:endParaRPr lang="en-US" sz="11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latin typeface="Calibri"/>
                          <a:ea typeface="Times New Roman"/>
                          <a:cs typeface="Calibri"/>
                        </a:rPr>
                        <a:t>FinancialInstitutionCreditTransfer</a:t>
                      </a:r>
                      <a:endParaRPr lang="en-US" sz="11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Calibri"/>
                        </a:rPr>
                        <a:t>Yes </a:t>
                      </a:r>
                      <a:endParaRPr lang="en-US" sz="11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Calibri"/>
                        </a:rPr>
                        <a:t>V03</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dirty="0">
                          <a:solidFill>
                            <a:srgbClr val="000000"/>
                          </a:solidFill>
                          <a:latin typeface="Calibri"/>
                          <a:ea typeface="Times New Roman"/>
                          <a:cs typeface="Calibri"/>
                        </a:rPr>
                        <a:t>Interbank transfer, MNSB request and Own account transfer</a:t>
                      </a:r>
                      <a:endParaRPr lang="en-US" sz="1100" dirty="0">
                        <a:latin typeface="Calibri"/>
                        <a:ea typeface="Calibri"/>
                        <a:cs typeface="Times New Roman"/>
                      </a:endParaRPr>
                    </a:p>
                  </a:txBody>
                  <a:tcPr marL="68580" marR="68580" marT="0" marB="0"/>
                </a:tc>
              </a:tr>
              <a:tr h="613522">
                <a:tc>
                  <a:txBody>
                    <a:bodyPr/>
                    <a:lstStyle/>
                    <a:p>
                      <a:pPr marL="0" marR="0">
                        <a:lnSpc>
                          <a:spcPct val="115000"/>
                        </a:lnSpc>
                        <a:spcBef>
                          <a:spcPts val="0"/>
                        </a:spcBef>
                        <a:spcAft>
                          <a:spcPts val="0"/>
                        </a:spcAft>
                      </a:pPr>
                      <a:r>
                        <a:rPr lang="en-US" sz="1100" b="1" dirty="0">
                          <a:solidFill>
                            <a:srgbClr val="000000"/>
                          </a:solidFill>
                          <a:latin typeface="Calibri"/>
                          <a:ea typeface="Times New Roman"/>
                          <a:cs typeface="Calibri"/>
                        </a:rPr>
                        <a:t>camt.053.001</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dirty="0" err="1" smtClean="0">
                          <a:solidFill>
                            <a:srgbClr val="000000"/>
                          </a:solidFill>
                          <a:latin typeface="Calibri"/>
                          <a:ea typeface="Times New Roman"/>
                          <a:cs typeface="Calibri"/>
                        </a:rPr>
                        <a:t>BankToCustomerStatement</a:t>
                      </a:r>
                      <a:endParaRPr lang="en-US" sz="1100" dirty="0">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Calibri"/>
                        </a:rPr>
                        <a:t>Yes </a:t>
                      </a:r>
                      <a:endParaRPr lang="en-US" sz="1100">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Calibri"/>
                        </a:rPr>
                        <a:t>V03</a:t>
                      </a:r>
                      <a:endParaRPr lang="en-US" sz="1100" dirty="0">
                        <a:latin typeface="Calibri"/>
                        <a:ea typeface="Calibri"/>
                        <a:cs typeface="Times New Roman"/>
                      </a:endParaRPr>
                    </a:p>
                  </a:txBody>
                  <a:tcPr marL="68580" marR="68580" marT="0" marB="0" anchor="b"/>
                </a:tc>
                <a:tc>
                  <a:txBody>
                    <a:bodyPr/>
                    <a:lstStyle/>
                    <a:p>
                      <a:pPr marL="0" marR="0">
                        <a:lnSpc>
                          <a:spcPct val="115000"/>
                        </a:lnSpc>
                        <a:spcBef>
                          <a:spcPts val="0"/>
                        </a:spcBef>
                        <a:spcAft>
                          <a:spcPts val="0"/>
                        </a:spcAft>
                      </a:pPr>
                      <a:r>
                        <a:rPr lang="en-US" sz="1100">
                          <a:solidFill>
                            <a:srgbClr val="000000"/>
                          </a:solidFill>
                          <a:latin typeface="Calibri"/>
                          <a:ea typeface="Times New Roman"/>
                          <a:cs typeface="Calibri"/>
                        </a:rPr>
                        <a:t>End-of-day NG-RTGS statements</a:t>
                      </a:r>
                      <a:endParaRPr lang="en-US" sz="1100">
                        <a:latin typeface="Calibri"/>
                        <a:ea typeface="Calibri"/>
                        <a:cs typeface="Times New Roman"/>
                      </a:endParaRPr>
                    </a:p>
                  </a:txBody>
                  <a:tcPr marL="68580" marR="68580" marT="0" marB="0" anchor="b"/>
                </a:tc>
              </a:tr>
              <a:tr h="613522">
                <a:tc>
                  <a:txBody>
                    <a:bodyPr/>
                    <a:lstStyle/>
                    <a:p>
                      <a:pPr marL="0" marR="0">
                        <a:lnSpc>
                          <a:spcPct val="115000"/>
                        </a:lnSpc>
                        <a:spcBef>
                          <a:spcPts val="0"/>
                        </a:spcBef>
                        <a:spcAft>
                          <a:spcPts val="0"/>
                        </a:spcAft>
                      </a:pPr>
                      <a:r>
                        <a:rPr lang="en-US" sz="1100" b="1">
                          <a:solidFill>
                            <a:srgbClr val="000000"/>
                          </a:solidFill>
                          <a:latin typeface="Calibri"/>
                          <a:ea typeface="Times New Roman"/>
                          <a:cs typeface="Calibri"/>
                        </a:rPr>
                        <a:t>camt.054.001</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Times New Roman"/>
                          <a:cs typeface="Calibri"/>
                        </a:rPr>
                        <a:t>BankToCustomerDebitCreditNotification</a:t>
                      </a:r>
                      <a:endParaRPr lang="en-US" sz="1100">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Calibri"/>
                        </a:rPr>
                        <a:t>Yes </a:t>
                      </a:r>
                      <a:endParaRPr lang="en-US" sz="1100" dirty="0">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Calibri"/>
                        </a:rPr>
                        <a:t>V03</a:t>
                      </a:r>
                      <a:endParaRPr lang="en-US" sz="1100" dirty="0">
                        <a:latin typeface="Calibri"/>
                        <a:ea typeface="Calibri"/>
                        <a:cs typeface="Times New Roman"/>
                      </a:endParaRPr>
                    </a:p>
                  </a:txBody>
                  <a:tcPr marL="68580" marR="68580" marT="0" marB="0" anchor="b"/>
                </a:tc>
                <a:tc>
                  <a:txBody>
                    <a:bodyPr/>
                    <a:lstStyle/>
                    <a:p>
                      <a:pPr marL="0" marR="0">
                        <a:lnSpc>
                          <a:spcPct val="115000"/>
                        </a:lnSpc>
                        <a:spcBef>
                          <a:spcPts val="0"/>
                        </a:spcBef>
                        <a:spcAft>
                          <a:spcPts val="0"/>
                        </a:spcAft>
                      </a:pPr>
                      <a:r>
                        <a:rPr lang="en-US" sz="1100" dirty="0">
                          <a:solidFill>
                            <a:srgbClr val="000000"/>
                          </a:solidFill>
                          <a:latin typeface="Calibri"/>
                          <a:ea typeface="Times New Roman"/>
                          <a:cs typeface="Calibri"/>
                        </a:rPr>
                        <a:t>Customer Credit / Debit Notification</a:t>
                      </a:r>
                      <a:endParaRPr lang="en-US" sz="1100" dirty="0">
                        <a:latin typeface="Calibri"/>
                        <a:ea typeface="Calibri"/>
                        <a:cs typeface="Times New Roman"/>
                      </a:endParaRPr>
                    </a:p>
                  </a:txBody>
                  <a:tcPr marL="68580" marR="68580" marT="0" marB="0" anchor="b"/>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eaLnBrk="1" hangingPunct="1"/>
            <a:r>
              <a:rPr lang="en-US" smtClean="0"/>
              <a:t>Scope of Presentation</a:t>
            </a:r>
          </a:p>
        </p:txBody>
      </p:sp>
      <p:sp>
        <p:nvSpPr>
          <p:cNvPr id="3075" name="Content Placeholder 2"/>
          <p:cNvSpPr>
            <a:spLocks noGrp="1"/>
          </p:cNvSpPr>
          <p:nvPr>
            <p:ph idx="1"/>
          </p:nvPr>
        </p:nvSpPr>
        <p:spPr/>
        <p:txBody>
          <a:bodyPr/>
          <a:lstStyle/>
          <a:p>
            <a:pPr eaLnBrk="1" hangingPunct="1"/>
            <a:r>
              <a:rPr lang="en-US" dirty="0" smtClean="0"/>
              <a:t>Adoption of ISO 20022 in India</a:t>
            </a:r>
          </a:p>
          <a:p>
            <a:pPr lvl="1" eaLnBrk="1" hangingPunct="1">
              <a:buFont typeface="Arial" charset="0"/>
              <a:buChar char="•"/>
            </a:pPr>
            <a:r>
              <a:rPr lang="en-US" dirty="0" smtClean="0"/>
              <a:t>Strategy</a:t>
            </a:r>
          </a:p>
          <a:p>
            <a:pPr lvl="1" eaLnBrk="1" hangingPunct="1">
              <a:buFont typeface="Arial" charset="0"/>
              <a:buChar char="•"/>
            </a:pPr>
            <a:r>
              <a:rPr lang="en-US" dirty="0" smtClean="0"/>
              <a:t>Approach</a:t>
            </a:r>
          </a:p>
          <a:p>
            <a:pPr lvl="1" eaLnBrk="1" hangingPunct="1">
              <a:buFont typeface="Arial" charset="0"/>
              <a:buChar char="•"/>
            </a:pPr>
            <a:r>
              <a:rPr lang="en-US" dirty="0" smtClean="0"/>
              <a:t>Implementation</a:t>
            </a:r>
          </a:p>
          <a:p>
            <a:pPr lvl="1" eaLnBrk="1" hangingPunct="1">
              <a:buFont typeface="Arial" charset="0"/>
              <a:buChar char="•"/>
            </a:pPr>
            <a:r>
              <a:rPr lang="en-US" dirty="0" smtClean="0"/>
              <a:t>Future Possibilities</a:t>
            </a:r>
          </a:p>
          <a:p>
            <a:pPr eaLnBrk="1" hangingPunct="1"/>
            <a:endParaRPr lang="en-US" dirty="0" smtClean="0"/>
          </a:p>
          <a:p>
            <a:pPr lvl="1" eaLnBrk="1" hangingPunct="1">
              <a:buFont typeface="Arial" charset="0"/>
              <a:buChar char="•"/>
            </a:pPr>
            <a:endParaRPr lang="en-US"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smtClean="0"/>
              <a:t>ISO 20022 Message Formats Implemented</a:t>
            </a:r>
          </a:p>
        </p:txBody>
      </p:sp>
      <p:graphicFrame>
        <p:nvGraphicFramePr>
          <p:cNvPr id="4" name="Content Placeholder 3"/>
          <p:cNvGraphicFramePr>
            <a:graphicFrameLocks noGrp="1"/>
          </p:cNvGraphicFramePr>
          <p:nvPr>
            <p:ph idx="1"/>
          </p:nvPr>
        </p:nvGraphicFramePr>
        <p:xfrm>
          <a:off x="457200" y="1600200"/>
          <a:ext cx="8229600" cy="5019843"/>
        </p:xfrm>
        <a:graphic>
          <a:graphicData uri="http://schemas.openxmlformats.org/drawingml/2006/table">
            <a:tbl>
              <a:tblPr firstRow="1" bandRow="1">
                <a:tableStyleId>{5C22544A-7EE6-4342-B048-85BDC9FD1C3A}</a:tableStyleId>
              </a:tblPr>
              <a:tblGrid>
                <a:gridCol w="1295400"/>
                <a:gridCol w="2438400"/>
                <a:gridCol w="1203960"/>
                <a:gridCol w="929640"/>
                <a:gridCol w="2362200"/>
              </a:tblGrid>
              <a:tr h="613522">
                <a:tc>
                  <a:txBody>
                    <a:bodyPr/>
                    <a:lstStyle/>
                    <a:p>
                      <a:pPr marL="0" marR="0" algn="ctr">
                        <a:lnSpc>
                          <a:spcPct val="115000"/>
                        </a:lnSpc>
                        <a:spcBef>
                          <a:spcPts val="0"/>
                        </a:spcBef>
                        <a:spcAft>
                          <a:spcPts val="0"/>
                        </a:spcAft>
                      </a:pPr>
                      <a:r>
                        <a:rPr lang="en-US" sz="1100" b="1" dirty="0">
                          <a:solidFill>
                            <a:srgbClr val="3F3F3F"/>
                          </a:solidFill>
                          <a:latin typeface="Calibri"/>
                          <a:ea typeface="Times New Roman"/>
                          <a:cs typeface="Calibri"/>
                        </a:rPr>
                        <a:t>Message Identifier</a:t>
                      </a:r>
                      <a:endParaRPr lang="en-US" sz="1100" dirty="0">
                        <a:latin typeface="Calibri"/>
                        <a:ea typeface="Calibri"/>
                        <a:cs typeface="Times New Roman"/>
                      </a:endParaRPr>
                    </a:p>
                  </a:txBody>
                  <a:tcPr marL="68580" marR="68580" marT="0" marB="0" anchor="ctr"/>
                </a:tc>
                <a:tc>
                  <a:txBody>
                    <a:bodyPr/>
                    <a:lstStyle/>
                    <a:p>
                      <a:pPr marL="0" marR="0">
                        <a:lnSpc>
                          <a:spcPct val="115000"/>
                        </a:lnSpc>
                        <a:spcBef>
                          <a:spcPts val="0"/>
                        </a:spcBef>
                        <a:spcAft>
                          <a:spcPts val="0"/>
                        </a:spcAft>
                      </a:pPr>
                      <a:r>
                        <a:rPr lang="en-US" sz="1100" b="1" dirty="0">
                          <a:solidFill>
                            <a:srgbClr val="3F3F3F"/>
                          </a:solidFill>
                          <a:latin typeface="Calibri"/>
                          <a:ea typeface="Times New Roman"/>
                          <a:cs typeface="Calibri"/>
                        </a:rPr>
                        <a:t>Message Name</a:t>
                      </a:r>
                      <a:endParaRPr lang="en-US" sz="11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100" b="1">
                          <a:solidFill>
                            <a:srgbClr val="3F3F3F"/>
                          </a:solidFill>
                          <a:latin typeface="Calibri"/>
                          <a:ea typeface="Times New Roman"/>
                          <a:cs typeface="Calibri"/>
                        </a:rPr>
                        <a:t>Use of message </a:t>
                      </a:r>
                      <a:endParaRPr lang="en-US" sz="11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100" b="1">
                          <a:solidFill>
                            <a:srgbClr val="3F3F3F"/>
                          </a:solidFill>
                          <a:latin typeface="Calibri"/>
                          <a:ea typeface="Times New Roman"/>
                          <a:cs typeface="Calibri"/>
                        </a:rPr>
                        <a:t>Used version</a:t>
                      </a:r>
                      <a:endParaRPr lang="en-US" sz="110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100" b="1">
                          <a:solidFill>
                            <a:srgbClr val="3F3F3F"/>
                          </a:solidFill>
                          <a:latin typeface="Calibri"/>
                          <a:ea typeface="Times New Roman"/>
                          <a:cs typeface="Calibri"/>
                        </a:rPr>
                        <a:t>Additional Information</a:t>
                      </a:r>
                      <a:endParaRPr lang="en-US" sz="1100">
                        <a:latin typeface="Calibri"/>
                        <a:ea typeface="Calibri"/>
                        <a:cs typeface="Times New Roman"/>
                      </a:endParaRPr>
                    </a:p>
                  </a:txBody>
                  <a:tcPr marL="68580" marR="68580" marT="0" marB="0" anchor="ctr"/>
                </a:tc>
              </a:tr>
              <a:tr h="637895">
                <a:tc>
                  <a:txBody>
                    <a:bodyPr/>
                    <a:lstStyle/>
                    <a:p>
                      <a:pPr marL="0" marR="0">
                        <a:lnSpc>
                          <a:spcPct val="115000"/>
                        </a:lnSpc>
                        <a:spcBef>
                          <a:spcPts val="0"/>
                        </a:spcBef>
                        <a:spcAft>
                          <a:spcPts val="0"/>
                        </a:spcAft>
                      </a:pPr>
                      <a:r>
                        <a:rPr lang="en-US" sz="1100" b="1" dirty="0" smtClean="0">
                          <a:latin typeface="Calibri"/>
                          <a:ea typeface="Calibri"/>
                          <a:cs typeface="Times New Roman"/>
                        </a:rPr>
                        <a:t>Admi.004</a:t>
                      </a:r>
                      <a:endParaRPr lang="en-US" sz="11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dirty="0" err="1" smtClean="0">
                          <a:latin typeface="Calibri"/>
                          <a:ea typeface="Calibri"/>
                          <a:cs typeface="Times New Roman"/>
                        </a:rPr>
                        <a:t>SystemEvent</a:t>
                      </a:r>
                      <a:r>
                        <a:rPr lang="en-US" sz="1100" dirty="0" smtClean="0">
                          <a:latin typeface="Calibri"/>
                          <a:ea typeface="Calibri"/>
                          <a:cs typeface="Times New Roman"/>
                        </a:rPr>
                        <a:t> Notification </a:t>
                      </a:r>
                      <a:endParaRPr lang="en-US" sz="11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Calibri"/>
                        </a:rPr>
                        <a:t>Yes </a:t>
                      </a:r>
                      <a:endParaRPr lang="en-US" sz="11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dirty="0" smtClean="0">
                          <a:solidFill>
                            <a:srgbClr val="000000"/>
                          </a:solidFill>
                          <a:latin typeface="Calibri"/>
                          <a:ea typeface="Times New Roman"/>
                          <a:cs typeface="Calibri"/>
                        </a:rPr>
                        <a:t>V01</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dirty="0" err="1" smtClean="0">
                          <a:latin typeface="Calibri"/>
                          <a:ea typeface="Calibri"/>
                          <a:cs typeface="Times New Roman"/>
                        </a:rPr>
                        <a:t>Ack</a:t>
                      </a:r>
                      <a:r>
                        <a:rPr lang="en-US" sz="1100" dirty="0" smtClean="0">
                          <a:latin typeface="Calibri"/>
                          <a:ea typeface="Calibri"/>
                          <a:cs typeface="Times New Roman"/>
                        </a:rPr>
                        <a:t>/</a:t>
                      </a:r>
                      <a:r>
                        <a:rPr lang="en-US" sz="1100" dirty="0" err="1" smtClean="0">
                          <a:latin typeface="Calibri"/>
                          <a:ea typeface="Calibri"/>
                          <a:cs typeface="Times New Roman"/>
                        </a:rPr>
                        <a:t>Nack</a:t>
                      </a:r>
                      <a:r>
                        <a:rPr lang="en-US" sz="1100" dirty="0" smtClean="0">
                          <a:latin typeface="Calibri"/>
                          <a:ea typeface="Calibri"/>
                          <a:cs typeface="Times New Roman"/>
                        </a:rPr>
                        <a:t> messages exchanged</a:t>
                      </a:r>
                      <a:r>
                        <a:rPr lang="en-US" sz="1100" baseline="0" dirty="0" smtClean="0">
                          <a:latin typeface="Calibri"/>
                          <a:ea typeface="Calibri"/>
                          <a:cs typeface="Times New Roman"/>
                        </a:rPr>
                        <a:t> between ISO 20022 compliant systems upon delivery of messages</a:t>
                      </a:r>
                      <a:endParaRPr lang="en-US" sz="1100" dirty="0">
                        <a:latin typeface="Calibri"/>
                        <a:ea typeface="Calibri"/>
                        <a:cs typeface="Times New Roman"/>
                      </a:endParaRPr>
                    </a:p>
                  </a:txBody>
                  <a:tcPr marL="68580" marR="68580" marT="0" marB="0"/>
                </a:tc>
              </a:tr>
              <a:tr h="613522">
                <a:tc>
                  <a:txBody>
                    <a:bodyPr/>
                    <a:lstStyle/>
                    <a:p>
                      <a:pPr marL="0" marR="0">
                        <a:lnSpc>
                          <a:spcPct val="115000"/>
                        </a:lnSpc>
                        <a:spcBef>
                          <a:spcPts val="0"/>
                        </a:spcBef>
                        <a:spcAft>
                          <a:spcPts val="0"/>
                        </a:spcAft>
                      </a:pPr>
                      <a:r>
                        <a:rPr lang="en-US" sz="1100" b="1" dirty="0" smtClean="0">
                          <a:latin typeface="Calibri"/>
                          <a:ea typeface="Calibri"/>
                          <a:cs typeface="Times New Roman"/>
                        </a:rPr>
                        <a:t>Camt.998</a:t>
                      </a:r>
                      <a:endParaRPr lang="en-US" sz="11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dirty="0" smtClean="0">
                          <a:latin typeface="Calibri"/>
                          <a:ea typeface="Calibri"/>
                          <a:cs typeface="Times New Roman"/>
                        </a:rPr>
                        <a:t>Broadcast Message</a:t>
                      </a:r>
                      <a:endParaRPr lang="en-US" sz="11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Calibri"/>
                        </a:rPr>
                        <a:t>Yes </a:t>
                      </a:r>
                      <a:endParaRPr lang="en-US" sz="11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dirty="0" smtClean="0">
                          <a:solidFill>
                            <a:srgbClr val="000000"/>
                          </a:solidFill>
                          <a:latin typeface="Calibri"/>
                          <a:ea typeface="Times New Roman"/>
                          <a:cs typeface="Calibri"/>
                        </a:rPr>
                        <a:t>V02</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dirty="0" smtClean="0">
                          <a:solidFill>
                            <a:srgbClr val="FF0000"/>
                          </a:solidFill>
                          <a:latin typeface="Calibri"/>
                          <a:ea typeface="Calibri"/>
                          <a:cs typeface="Times New Roman"/>
                        </a:rPr>
                        <a:t>Not an ISO 20022 messages</a:t>
                      </a:r>
                      <a:r>
                        <a:rPr lang="en-US" sz="1100" dirty="0" smtClean="0">
                          <a:latin typeface="Calibri"/>
                          <a:ea typeface="Calibri"/>
                          <a:cs typeface="Times New Roman"/>
                        </a:rPr>
                        <a:t>. It is SWIFT proprietary</a:t>
                      </a:r>
                      <a:r>
                        <a:rPr lang="en-US" sz="1100" baseline="0" dirty="0" smtClean="0">
                          <a:latin typeface="Calibri"/>
                          <a:ea typeface="Calibri"/>
                          <a:cs typeface="Times New Roman"/>
                        </a:rPr>
                        <a:t> MX message which is free to use under certain terms and conditions</a:t>
                      </a:r>
                      <a:r>
                        <a:rPr lang="en-US" sz="1100" dirty="0" smtClean="0">
                          <a:latin typeface="Calibri"/>
                          <a:ea typeface="Calibri"/>
                          <a:cs typeface="Times New Roman"/>
                        </a:rPr>
                        <a:t> </a:t>
                      </a:r>
                      <a:endParaRPr lang="en-US" sz="1100" dirty="0">
                        <a:latin typeface="Calibri"/>
                        <a:ea typeface="Calibri"/>
                        <a:cs typeface="Times New Roman"/>
                      </a:endParaRPr>
                    </a:p>
                  </a:txBody>
                  <a:tcPr marL="68580" marR="68580" marT="0" marB="0"/>
                </a:tc>
              </a:tr>
              <a:tr h="613522">
                <a:tc>
                  <a:txBody>
                    <a:bodyPr/>
                    <a:lstStyle/>
                    <a:p>
                      <a:pPr marL="0" marR="0">
                        <a:lnSpc>
                          <a:spcPct val="115000"/>
                        </a:lnSpc>
                        <a:spcBef>
                          <a:spcPts val="0"/>
                        </a:spcBef>
                        <a:spcAft>
                          <a:spcPts val="0"/>
                        </a:spcAft>
                      </a:pPr>
                      <a:r>
                        <a:rPr lang="en-US" sz="1100" b="1" dirty="0" smtClean="0">
                          <a:latin typeface="Calibri"/>
                          <a:ea typeface="Calibri"/>
                          <a:cs typeface="Times New Roman"/>
                        </a:rPr>
                        <a:t>Head.001</a:t>
                      </a:r>
                      <a:endParaRPr lang="en-US" sz="11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dirty="0" smtClean="0">
                          <a:latin typeface="Calibri"/>
                          <a:ea typeface="Calibri"/>
                          <a:cs typeface="Times New Roman"/>
                        </a:rPr>
                        <a:t>Business Application Header</a:t>
                      </a:r>
                      <a:endParaRPr lang="en-US" sz="11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dirty="0" smtClean="0">
                          <a:latin typeface="Calibri"/>
                          <a:ea typeface="Calibri"/>
                          <a:cs typeface="Times New Roman"/>
                        </a:rPr>
                        <a:t>Yes</a:t>
                      </a:r>
                      <a:endParaRPr lang="en-US" sz="11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dirty="0" smtClean="0">
                          <a:latin typeface="Calibri"/>
                          <a:ea typeface="Calibri"/>
                          <a:cs typeface="Times New Roman"/>
                        </a:rPr>
                        <a:t>V01</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dirty="0" smtClean="0">
                          <a:latin typeface="Calibri"/>
                          <a:ea typeface="Calibri"/>
                          <a:cs typeface="Times New Roman"/>
                        </a:rPr>
                        <a:t>Each financial message i.e. Pacs.008, Pacs.009, Pacs.004, Pacs.002, Camt.054 will have Header which contains sender and receiver information </a:t>
                      </a:r>
                      <a:r>
                        <a:rPr lang="en-US" sz="1100" dirty="0" err="1" smtClean="0">
                          <a:latin typeface="Calibri"/>
                          <a:ea typeface="Calibri"/>
                          <a:cs typeface="Times New Roman"/>
                        </a:rPr>
                        <a:t>alongwith</a:t>
                      </a:r>
                      <a:r>
                        <a:rPr lang="en-US" sz="1100" dirty="0" smtClean="0">
                          <a:latin typeface="Calibri"/>
                          <a:ea typeface="Calibri"/>
                          <a:cs typeface="Times New Roman"/>
                        </a:rPr>
                        <a:t> Digital Signature</a:t>
                      </a:r>
                      <a:r>
                        <a:rPr lang="en-US" sz="1100" baseline="0" dirty="0" smtClean="0">
                          <a:latin typeface="Calibri"/>
                          <a:ea typeface="Calibri"/>
                          <a:cs typeface="Times New Roman"/>
                        </a:rPr>
                        <a:t> of sender of the financial message.</a:t>
                      </a:r>
                      <a:endParaRPr lang="en-US" sz="1100" dirty="0">
                        <a:latin typeface="Calibri"/>
                        <a:ea typeface="Calibri"/>
                        <a:cs typeface="Times New Roman"/>
                      </a:endParaRPr>
                    </a:p>
                  </a:txBody>
                  <a:tcPr marL="68580" marR="68580" marT="0" marB="0"/>
                </a:tc>
              </a:tr>
              <a:tr h="613522">
                <a:tc>
                  <a:txBody>
                    <a:bodyPr/>
                    <a:lstStyle/>
                    <a:p>
                      <a:pPr marL="0" marR="0">
                        <a:lnSpc>
                          <a:spcPct val="115000"/>
                        </a:lnSpc>
                        <a:spcBef>
                          <a:spcPts val="0"/>
                        </a:spcBef>
                        <a:spcAft>
                          <a:spcPts val="0"/>
                        </a:spcAft>
                      </a:pPr>
                      <a:r>
                        <a:rPr lang="en-US" sz="1100" b="1" dirty="0" smtClean="0">
                          <a:latin typeface="Calibri"/>
                          <a:ea typeface="Calibri"/>
                          <a:cs typeface="Times New Roman"/>
                        </a:rPr>
                        <a:t>Pacs.009</a:t>
                      </a:r>
                      <a:endParaRPr lang="en-US" sz="11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dirty="0" smtClean="0">
                          <a:latin typeface="Calibri"/>
                          <a:ea typeface="Calibri"/>
                          <a:cs typeface="Times New Roman"/>
                        </a:rPr>
                        <a:t>IDL Request</a:t>
                      </a:r>
                      <a:endParaRPr lang="en-US" sz="11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dirty="0" smtClean="0">
                          <a:latin typeface="Calibri"/>
                          <a:ea typeface="Calibri"/>
                          <a:cs typeface="Times New Roman"/>
                        </a:rPr>
                        <a:t>Yes</a:t>
                      </a:r>
                      <a:endParaRPr lang="en-US" sz="11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dirty="0" smtClean="0">
                          <a:latin typeface="Calibri"/>
                          <a:ea typeface="Calibri"/>
                          <a:cs typeface="Times New Roman"/>
                        </a:rPr>
                        <a:t>V03</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dirty="0" smtClean="0">
                          <a:latin typeface="Calibri"/>
                          <a:ea typeface="Calibri"/>
                          <a:cs typeface="Times New Roman"/>
                        </a:rPr>
                        <a:t>Fund request from RTGS to Central Bank Security</a:t>
                      </a:r>
                      <a:r>
                        <a:rPr lang="en-US" sz="1100" baseline="0" dirty="0" smtClean="0">
                          <a:latin typeface="Calibri"/>
                          <a:ea typeface="Calibri"/>
                          <a:cs typeface="Times New Roman"/>
                        </a:rPr>
                        <a:t> Settlement System (SSS)</a:t>
                      </a:r>
                      <a:endParaRPr lang="en-US" sz="1100" dirty="0">
                        <a:latin typeface="Calibri"/>
                        <a:ea typeface="Calibri"/>
                        <a:cs typeface="Times New Roman"/>
                      </a:endParaRPr>
                    </a:p>
                  </a:txBody>
                  <a:tcPr marL="68580" marR="68580" marT="0" marB="0"/>
                </a:tc>
              </a:tr>
              <a:tr h="613522">
                <a:tc>
                  <a:txBody>
                    <a:bodyPr/>
                    <a:lstStyle/>
                    <a:p>
                      <a:pPr marL="0" marR="0">
                        <a:lnSpc>
                          <a:spcPct val="115000"/>
                        </a:lnSpc>
                        <a:spcBef>
                          <a:spcPts val="0"/>
                        </a:spcBef>
                        <a:spcAft>
                          <a:spcPts val="0"/>
                        </a:spcAft>
                      </a:pPr>
                      <a:r>
                        <a:rPr lang="en-US" sz="1100" b="1" dirty="0" smtClean="0">
                          <a:latin typeface="Calibri"/>
                          <a:ea typeface="Calibri"/>
                          <a:cs typeface="Times New Roman"/>
                        </a:rPr>
                        <a:t>Pacs.009</a:t>
                      </a:r>
                      <a:endParaRPr lang="en-US" sz="11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dirty="0" smtClean="0">
                          <a:latin typeface="Calibri"/>
                          <a:ea typeface="Calibri"/>
                          <a:cs typeface="Times New Roman"/>
                        </a:rPr>
                        <a:t>IDL Response</a:t>
                      </a:r>
                      <a:endParaRPr lang="en-US" sz="11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dirty="0" smtClean="0">
                          <a:latin typeface="Calibri"/>
                          <a:ea typeface="Calibri"/>
                          <a:cs typeface="Times New Roman"/>
                        </a:rPr>
                        <a:t>Yes</a:t>
                      </a:r>
                      <a:endParaRPr lang="en-US" sz="11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dirty="0" smtClean="0">
                          <a:latin typeface="Calibri"/>
                          <a:ea typeface="Calibri"/>
                          <a:cs typeface="Times New Roman"/>
                        </a:rPr>
                        <a:t>V03</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dirty="0" smtClean="0">
                          <a:latin typeface="Calibri"/>
                          <a:ea typeface="Calibri"/>
                          <a:cs typeface="Times New Roman"/>
                        </a:rPr>
                        <a:t>IDL response from Security Settlement System (SSS) to RTGS</a:t>
                      </a:r>
                      <a:endParaRPr lang="en-US" sz="1100" dirty="0">
                        <a:latin typeface="Calibri"/>
                        <a:ea typeface="Calibri"/>
                        <a:cs typeface="Times New Roman"/>
                      </a:endParaRPr>
                    </a:p>
                  </a:txBody>
                  <a:tcPr marL="68580" marR="68580" marT="0" marB="0"/>
                </a:tc>
              </a:tr>
              <a:tr h="613522">
                <a:tc>
                  <a:txBody>
                    <a:bodyPr/>
                    <a:lstStyle/>
                    <a:p>
                      <a:pPr marL="0" marR="0">
                        <a:lnSpc>
                          <a:spcPct val="115000"/>
                        </a:lnSpc>
                        <a:spcBef>
                          <a:spcPts val="0"/>
                        </a:spcBef>
                        <a:spcAft>
                          <a:spcPts val="0"/>
                        </a:spcAft>
                      </a:pPr>
                      <a:r>
                        <a:rPr lang="en-US" sz="1100" b="1" dirty="0" smtClean="0">
                          <a:latin typeface="Calibri"/>
                          <a:ea typeface="Calibri"/>
                          <a:cs typeface="Times New Roman"/>
                        </a:rPr>
                        <a:t>Pacs.004</a:t>
                      </a:r>
                      <a:endParaRPr lang="en-US" sz="11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dirty="0" smtClean="0">
                          <a:latin typeface="Calibri"/>
                          <a:ea typeface="Calibri"/>
                          <a:cs typeface="Times New Roman"/>
                        </a:rPr>
                        <a:t>IDL Reversal</a:t>
                      </a:r>
                      <a:endParaRPr lang="en-US" sz="11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dirty="0" smtClean="0">
                          <a:latin typeface="Calibri"/>
                          <a:ea typeface="Calibri"/>
                          <a:cs typeface="Times New Roman"/>
                        </a:rPr>
                        <a:t>Yes</a:t>
                      </a:r>
                      <a:endParaRPr lang="en-US" sz="11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dirty="0" smtClean="0">
                          <a:latin typeface="Calibri"/>
                          <a:ea typeface="Calibri"/>
                          <a:cs typeface="Times New Roman"/>
                        </a:rPr>
                        <a:t>V03</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dirty="0" smtClean="0">
                          <a:latin typeface="Calibri"/>
                          <a:ea typeface="Calibri"/>
                          <a:cs typeface="Times New Roman"/>
                        </a:rPr>
                        <a:t>IDL</a:t>
                      </a:r>
                      <a:r>
                        <a:rPr lang="en-US" sz="1100" baseline="0" dirty="0" smtClean="0">
                          <a:latin typeface="Calibri"/>
                          <a:ea typeface="Calibri"/>
                          <a:cs typeface="Times New Roman"/>
                        </a:rPr>
                        <a:t> reversal from RTGS to SSS</a:t>
                      </a:r>
                      <a:endParaRPr lang="en-US" sz="1100" dirty="0">
                        <a:latin typeface="Calibri"/>
                        <a:ea typeface="Calibri"/>
                        <a:cs typeface="Times New Roman"/>
                      </a:endParaRPr>
                    </a:p>
                  </a:txBody>
                  <a:tcPr marL="68580" marR="68580" marT="0" marB="0"/>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sz="3200" smtClean="0"/>
              <a:t>ISO 20022 Implementation Approach –Documents Released on RBI Website</a:t>
            </a:r>
          </a:p>
        </p:txBody>
      </p:sp>
      <p:sp>
        <p:nvSpPr>
          <p:cNvPr id="22531" name="Content Placeholder 2"/>
          <p:cNvSpPr>
            <a:spLocks noGrp="1"/>
          </p:cNvSpPr>
          <p:nvPr>
            <p:ph idx="1"/>
          </p:nvPr>
        </p:nvSpPr>
        <p:spPr/>
        <p:txBody>
          <a:bodyPr/>
          <a:lstStyle/>
          <a:p>
            <a:pPr eaLnBrk="1" hangingPunct="1"/>
            <a:endParaRPr lang="en-US" sz="2400" smtClean="0"/>
          </a:p>
          <a:p>
            <a:pPr eaLnBrk="1" hangingPunct="1"/>
            <a:r>
              <a:rPr lang="en-IN" u="sng" smtClean="0">
                <a:hlinkClick r:id="rId2"/>
              </a:rPr>
              <a:t>Documents Released on RBI website through Press Release dated March 7, 2013 </a:t>
            </a:r>
          </a:p>
          <a:p>
            <a:pPr eaLnBrk="1" hangingPunct="1"/>
            <a:r>
              <a:rPr lang="en-IN" u="sng" smtClean="0">
                <a:hlinkClick r:id="rId2"/>
              </a:rPr>
              <a:t>http://www.rbi.org.in/scripts/BS_PressReleaseDisplay.aspx?prid=28270</a:t>
            </a:r>
            <a:endParaRPr lang="en-US"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ctrTitle"/>
          </p:nvPr>
        </p:nvSpPr>
        <p:spPr>
          <a:xfrm>
            <a:off x="685800" y="914400"/>
            <a:ext cx="7772400" cy="1752600"/>
          </a:xfrm>
        </p:spPr>
        <p:txBody>
          <a:bodyPr/>
          <a:lstStyle/>
          <a:p>
            <a:pPr eaLnBrk="1" hangingPunct="1"/>
            <a:r>
              <a:rPr lang="en-US" dirty="0" smtClean="0"/>
              <a:t>Adoption of ISO 20022 in India:</a:t>
            </a:r>
            <a:br>
              <a:rPr lang="en-US" dirty="0" smtClean="0"/>
            </a:br>
            <a:r>
              <a:rPr lang="en-US" dirty="0" smtClean="0"/>
              <a:t>Future Possibilities</a:t>
            </a:r>
          </a:p>
        </p:txBody>
      </p:sp>
      <p:sp>
        <p:nvSpPr>
          <p:cNvPr id="3" name="Subtitle 2"/>
          <p:cNvSpPr>
            <a:spLocks noGrp="1"/>
          </p:cNvSpPr>
          <p:nvPr>
            <p:ph type="subTitle" idx="1"/>
          </p:nvPr>
        </p:nvSpPr>
        <p:spPr/>
        <p:txBody>
          <a:bodyPr rtlCol="0">
            <a:normAutofit/>
          </a:bodyPr>
          <a:lstStyle/>
          <a:p>
            <a:pPr eaLnBrk="1" fontAlgn="auto" hangingPunct="1">
              <a:spcAft>
                <a:spcPts val="0"/>
              </a:spcAft>
              <a:buFont typeface="Arial" pitchFamily="34" charset="0"/>
              <a:buNone/>
              <a:defRPr/>
            </a:pPr>
            <a:r>
              <a:rPr lang="en-US" dirty="0" smtClean="0"/>
              <a:t>Dr A S </a:t>
            </a:r>
            <a:r>
              <a:rPr lang="en-US" dirty="0" err="1" smtClean="0"/>
              <a:t>Ramasastri</a:t>
            </a:r>
            <a:endParaRPr lang="en-US" dirty="0" smtClean="0"/>
          </a:p>
          <a:p>
            <a:pPr eaLnBrk="1" fontAlgn="auto" hangingPunct="1">
              <a:spcAft>
                <a:spcPts val="0"/>
              </a:spcAft>
              <a:buFont typeface="Arial" pitchFamily="34" charset="0"/>
              <a:buNone/>
              <a:defRPr/>
            </a:pPr>
            <a:r>
              <a:rPr lang="en-US" dirty="0" smtClean="0"/>
              <a:t>CGM in Charge</a:t>
            </a:r>
          </a:p>
          <a:p>
            <a:pPr eaLnBrk="1" fontAlgn="auto" hangingPunct="1">
              <a:spcAft>
                <a:spcPts val="0"/>
              </a:spcAft>
              <a:buFont typeface="Arial" pitchFamily="34" charset="0"/>
              <a:buNone/>
              <a:defRPr/>
            </a:pPr>
            <a:r>
              <a:rPr lang="en-US" dirty="0" smtClean="0"/>
              <a:t>DIT, RBI</a:t>
            </a:r>
          </a:p>
        </p:txBody>
      </p:sp>
      <p:pic>
        <p:nvPicPr>
          <p:cNvPr id="4" name="Picture 3" descr="cid:image001.jpg@01CD8122.6EFA21D0"/>
          <p:cNvPicPr/>
          <p:nvPr/>
        </p:nvPicPr>
        <p:blipFill>
          <a:blip r:embed="rId2" r:link="rId3" cstate="print"/>
          <a:srcRect/>
          <a:stretch>
            <a:fillRect/>
          </a:stretch>
        </p:blipFill>
        <p:spPr bwMode="auto">
          <a:xfrm>
            <a:off x="4086225" y="2938462"/>
            <a:ext cx="971550" cy="981075"/>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sz="3200" smtClean="0"/>
              <a:t>Future of ISO 20022 in India : </a:t>
            </a:r>
            <a:br>
              <a:rPr lang="en-US" sz="3200" smtClean="0"/>
            </a:br>
            <a:r>
              <a:rPr lang="en-US" sz="3200" smtClean="0"/>
              <a:t>Possible Areas of Implementation</a:t>
            </a:r>
          </a:p>
        </p:txBody>
      </p:sp>
      <p:sp>
        <p:nvSpPr>
          <p:cNvPr id="24579" name="Content Placeholder 2"/>
          <p:cNvSpPr>
            <a:spLocks noGrp="1"/>
          </p:cNvSpPr>
          <p:nvPr>
            <p:ph idx="1"/>
          </p:nvPr>
        </p:nvSpPr>
        <p:spPr/>
        <p:txBody>
          <a:bodyPr/>
          <a:lstStyle/>
          <a:p>
            <a:pPr algn="ctr" eaLnBrk="1" hangingPunct="1">
              <a:buFont typeface="Arial" charset="0"/>
              <a:buNone/>
            </a:pPr>
            <a:r>
              <a:rPr lang="en-US" smtClean="0"/>
              <a:t>NEFT</a:t>
            </a:r>
          </a:p>
          <a:p>
            <a:pPr algn="ctr" eaLnBrk="1" hangingPunct="1">
              <a:buFont typeface="Arial" charset="0"/>
              <a:buNone/>
            </a:pPr>
            <a:r>
              <a:rPr lang="en-US" smtClean="0"/>
              <a:t>ACH</a:t>
            </a:r>
          </a:p>
          <a:p>
            <a:pPr algn="ctr" eaLnBrk="1" hangingPunct="1">
              <a:buFont typeface="Arial" charset="0"/>
              <a:buNone/>
            </a:pPr>
            <a:r>
              <a:rPr lang="en-US" smtClean="0"/>
              <a:t>CBS of RBI</a:t>
            </a:r>
          </a:p>
          <a:p>
            <a:pPr algn="ctr" eaLnBrk="1" hangingPunct="1">
              <a:buFont typeface="Arial" charset="0"/>
              <a:buNone/>
            </a:pPr>
            <a:r>
              <a:rPr lang="en-US" smtClean="0"/>
              <a:t>CBS of all Banks</a:t>
            </a:r>
          </a:p>
          <a:p>
            <a:pPr lvl="1" eaLnBrk="1" hangingPunct="1">
              <a:buFont typeface="Arial" charset="0"/>
              <a:buChar char="•"/>
            </a:pPr>
            <a:endParaRPr lang="en-US" smtClean="0"/>
          </a:p>
          <a:p>
            <a:pPr lvl="1" eaLnBrk="1" hangingPunct="1">
              <a:buFont typeface="Arial" charset="0"/>
              <a:buChar char="•"/>
            </a:pPr>
            <a:endParaRPr lang="en-US"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ctrTitle"/>
          </p:nvPr>
        </p:nvSpPr>
        <p:spPr/>
        <p:txBody>
          <a:bodyPr/>
          <a:lstStyle/>
          <a:p>
            <a:pPr eaLnBrk="1" hangingPunct="1"/>
            <a:r>
              <a:rPr lang="en-US" smtClean="0"/>
              <a:t>Thank You</a:t>
            </a:r>
          </a:p>
        </p:txBody>
      </p:sp>
      <p:sp>
        <p:nvSpPr>
          <p:cNvPr id="3" name="Subtitle 2"/>
          <p:cNvSpPr>
            <a:spLocks noGrp="1"/>
          </p:cNvSpPr>
          <p:nvPr>
            <p:ph type="subTitle" idx="1"/>
          </p:nvPr>
        </p:nvSpPr>
        <p:spPr/>
        <p:txBody>
          <a:bodyPr/>
          <a:lstStyle/>
          <a:p>
            <a:pPr eaLnBrk="1" hangingPunct="1">
              <a:defRPr/>
            </a:pP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685800" y="914401"/>
            <a:ext cx="7772400" cy="1981199"/>
          </a:xfrm>
        </p:spPr>
        <p:txBody>
          <a:bodyPr/>
          <a:lstStyle/>
          <a:p>
            <a:pPr eaLnBrk="1" hangingPunct="1"/>
            <a:r>
              <a:rPr lang="en-IN" dirty="0" smtClean="0"/>
              <a:t>Adoption of ISO 20022 in India :</a:t>
            </a:r>
            <a:br>
              <a:rPr lang="en-IN" dirty="0" smtClean="0"/>
            </a:br>
            <a:r>
              <a:rPr lang="en-IN" dirty="0" smtClean="0"/>
              <a:t>Strategy</a:t>
            </a:r>
          </a:p>
        </p:txBody>
      </p:sp>
      <p:sp>
        <p:nvSpPr>
          <p:cNvPr id="3" name="Subtitle 2"/>
          <p:cNvSpPr>
            <a:spLocks noGrp="1"/>
          </p:cNvSpPr>
          <p:nvPr>
            <p:ph type="subTitle" idx="1"/>
          </p:nvPr>
        </p:nvSpPr>
        <p:spPr/>
        <p:txBody>
          <a:bodyPr/>
          <a:lstStyle/>
          <a:p>
            <a:pPr eaLnBrk="1" hangingPunct="1">
              <a:defRPr/>
            </a:pPr>
            <a:r>
              <a:rPr lang="en-IN" dirty="0" smtClean="0"/>
              <a:t>Dr A S </a:t>
            </a:r>
            <a:r>
              <a:rPr lang="en-IN" dirty="0" err="1" smtClean="0"/>
              <a:t>Ramasastri</a:t>
            </a:r>
            <a:endParaRPr lang="en-IN" dirty="0" smtClean="0"/>
          </a:p>
          <a:p>
            <a:pPr eaLnBrk="1" hangingPunct="1">
              <a:defRPr/>
            </a:pPr>
            <a:r>
              <a:rPr lang="en-IN" dirty="0" smtClean="0"/>
              <a:t>CGM in Charge, DIT, RBI</a:t>
            </a:r>
          </a:p>
        </p:txBody>
      </p:sp>
      <p:pic>
        <p:nvPicPr>
          <p:cNvPr id="4" name="Picture 3" descr="cid:image001.jpg@01CD8122.6EFA21D0"/>
          <p:cNvPicPr/>
          <p:nvPr/>
        </p:nvPicPr>
        <p:blipFill>
          <a:blip r:embed="rId2" r:link="rId3" cstate="print"/>
          <a:srcRect/>
          <a:stretch>
            <a:fillRect/>
          </a:stretch>
        </p:blipFill>
        <p:spPr bwMode="auto">
          <a:xfrm>
            <a:off x="4086225" y="2938462"/>
            <a:ext cx="971550" cy="981075"/>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ISO 20022 Adoption Strategy :</a:t>
            </a:r>
            <a:br>
              <a:rPr lang="en-US" dirty="0" smtClean="0"/>
            </a:br>
            <a:r>
              <a:rPr lang="en-US" dirty="0" smtClean="0"/>
              <a:t>Preliminary Work</a:t>
            </a:r>
          </a:p>
        </p:txBody>
      </p:sp>
      <p:sp>
        <p:nvSpPr>
          <p:cNvPr id="3" name="Content Placeholder 2"/>
          <p:cNvSpPr>
            <a:spLocks noGrp="1"/>
          </p:cNvSpPr>
          <p:nvPr>
            <p:ph idx="1"/>
          </p:nvPr>
        </p:nvSpPr>
        <p:spPr/>
        <p:txBody>
          <a:bodyPr rtlCol="0">
            <a:normAutofit fontScale="77500" lnSpcReduction="20000"/>
          </a:bodyPr>
          <a:lstStyle/>
          <a:p>
            <a:pPr eaLnBrk="1" fontAlgn="auto" hangingPunct="1">
              <a:spcAft>
                <a:spcPts val="0"/>
              </a:spcAft>
              <a:buFont typeface="Arial" pitchFamily="34" charset="0"/>
              <a:buChar char="•"/>
              <a:defRPr/>
            </a:pPr>
            <a:r>
              <a:rPr lang="en-US" dirty="0" smtClean="0"/>
              <a:t>Existing RTGS is India uses proprietary message formats. </a:t>
            </a:r>
          </a:p>
          <a:p>
            <a:pPr eaLnBrk="1" fontAlgn="auto" hangingPunct="1">
              <a:spcAft>
                <a:spcPts val="0"/>
              </a:spcAft>
              <a:buFont typeface="Arial" pitchFamily="34" charset="0"/>
              <a:buChar char="•"/>
              <a:defRPr/>
            </a:pPr>
            <a:r>
              <a:rPr lang="en-US" dirty="0" smtClean="0"/>
              <a:t>Working Group on Approach Paper for NG-RTGS recommended adoption of ISO 20022 message standards.</a:t>
            </a:r>
          </a:p>
          <a:p>
            <a:pPr eaLnBrk="1" fontAlgn="auto" hangingPunct="1">
              <a:spcAft>
                <a:spcPts val="0"/>
              </a:spcAft>
              <a:buFont typeface="Arial" pitchFamily="34" charset="0"/>
              <a:buChar char="•"/>
              <a:defRPr/>
            </a:pPr>
            <a:r>
              <a:rPr lang="en-US" dirty="0" smtClean="0"/>
              <a:t>RBI set up a Working Group on Adoption of ISO 20022 message standards with members from Banks, IDRBT, CCIL, NPCI, IBA and RBI </a:t>
            </a:r>
          </a:p>
          <a:p>
            <a:pPr eaLnBrk="1" fontAlgn="auto" hangingPunct="1">
              <a:spcAft>
                <a:spcPts val="0"/>
              </a:spcAft>
              <a:buFont typeface="Arial" pitchFamily="34" charset="0"/>
              <a:buChar char="•"/>
              <a:defRPr/>
            </a:pPr>
            <a:r>
              <a:rPr lang="en-US" dirty="0" smtClean="0"/>
              <a:t>Members of the Working Group recommended that there is a need for adoption of ISO 20022 message standard in India </a:t>
            </a:r>
          </a:p>
          <a:p>
            <a:pPr eaLnBrk="1" fontAlgn="auto" hangingPunct="1">
              <a:spcAft>
                <a:spcPts val="0"/>
              </a:spcAft>
              <a:buFont typeface="Arial" pitchFamily="34" charset="0"/>
              <a:buChar char="•"/>
              <a:defRPr/>
            </a:pPr>
            <a:r>
              <a:rPr lang="en-US" dirty="0" smtClean="0"/>
              <a:t>The Working Group also found that it was feasible to implement the standards for the enhanced RTGS planned by RBI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smtClean="0"/>
              <a:t>ISO 20022 Adoption Strategy :</a:t>
            </a:r>
            <a:br>
              <a:rPr lang="en-US" smtClean="0"/>
            </a:br>
            <a:r>
              <a:rPr lang="en-US" smtClean="0"/>
              <a:t>Eco system preparedness</a:t>
            </a:r>
            <a:endParaRPr lang="en-IN" smtClean="0"/>
          </a:p>
        </p:txBody>
      </p:sp>
      <p:sp>
        <p:nvSpPr>
          <p:cNvPr id="6147" name="Content Placeholder 2"/>
          <p:cNvSpPr>
            <a:spLocks noGrp="1"/>
          </p:cNvSpPr>
          <p:nvPr>
            <p:ph idx="1"/>
          </p:nvPr>
        </p:nvSpPr>
        <p:spPr/>
        <p:txBody>
          <a:bodyPr/>
          <a:lstStyle/>
          <a:p>
            <a:pPr eaLnBrk="1" hangingPunct="1"/>
            <a:r>
              <a:rPr lang="en-US" sz="2400" smtClean="0"/>
              <a:t>RBI took a decision to implement ISO 20022 message formats along with several other enhancements to RTGS as not doing now would postpone implementation by a few years</a:t>
            </a:r>
          </a:p>
          <a:p>
            <a:pPr eaLnBrk="1" hangingPunct="1"/>
            <a:r>
              <a:rPr lang="en-US" sz="2400" smtClean="0"/>
              <a:t>ISO 20022 compliant Message formats were sent for certification by the ISO 20022 Standards group</a:t>
            </a:r>
          </a:p>
          <a:p>
            <a:pPr eaLnBrk="1" hangingPunct="1"/>
            <a:r>
              <a:rPr lang="en-US" sz="2400" smtClean="0"/>
              <a:t>Montran was advised to make RTGS product ISO 20022 ready</a:t>
            </a:r>
          </a:p>
          <a:p>
            <a:pPr eaLnBrk="1" hangingPunct="1"/>
            <a:r>
              <a:rPr lang="en-US" sz="2400" smtClean="0"/>
              <a:t>IDRBT, the provider of Structured Financial Messaging Formats (SFMS), was entrusted with the responsibility of  </a:t>
            </a:r>
          </a:p>
          <a:p>
            <a:pPr lvl="1" eaLnBrk="1" hangingPunct="1">
              <a:buFont typeface="Arial" charset="0"/>
              <a:buChar char="•"/>
            </a:pPr>
            <a:r>
              <a:rPr lang="en-US" sz="2000" smtClean="0"/>
              <a:t>Designing the mapping document between existing proprietary message formats and ISO 20022 compliant message format</a:t>
            </a:r>
          </a:p>
          <a:p>
            <a:pPr lvl="1" eaLnBrk="1" hangingPunct="1">
              <a:buFont typeface="Arial" charset="0"/>
              <a:buChar char="•"/>
            </a:pPr>
            <a:r>
              <a:rPr lang="en-US" sz="2000" smtClean="0"/>
              <a:t>Preparation of XSDs</a:t>
            </a:r>
          </a:p>
          <a:p>
            <a:pPr lvl="1" eaLnBrk="1" hangingPunct="1">
              <a:buFont typeface="Arial" charset="0"/>
              <a:buChar char="•"/>
            </a:pPr>
            <a:r>
              <a:rPr lang="en-US" sz="2000" smtClean="0"/>
              <a:t>Developing a convertor for temporary use of banks until they migrate their systems to ISO 20022 compliant </a:t>
            </a:r>
          </a:p>
          <a:p>
            <a:pPr eaLnBrk="1" hangingPunct="1"/>
            <a:endParaRPr lang="en-IN" sz="240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ctrTitle"/>
          </p:nvPr>
        </p:nvSpPr>
        <p:spPr>
          <a:xfrm>
            <a:off x="685800" y="762001"/>
            <a:ext cx="7772400" cy="1904999"/>
          </a:xfrm>
        </p:spPr>
        <p:txBody>
          <a:bodyPr/>
          <a:lstStyle/>
          <a:p>
            <a:pPr eaLnBrk="1" hangingPunct="1"/>
            <a:r>
              <a:rPr lang="en-US" dirty="0" smtClean="0"/>
              <a:t>Adoption of ISO 20022 in India :</a:t>
            </a:r>
            <a:br>
              <a:rPr lang="en-US" dirty="0" smtClean="0"/>
            </a:br>
            <a:r>
              <a:rPr lang="en-US" dirty="0" smtClean="0"/>
              <a:t>Approach </a:t>
            </a:r>
          </a:p>
        </p:txBody>
      </p:sp>
      <p:sp>
        <p:nvSpPr>
          <p:cNvPr id="3" name="Subtitle 2"/>
          <p:cNvSpPr>
            <a:spLocks noGrp="1"/>
          </p:cNvSpPr>
          <p:nvPr>
            <p:ph type="subTitle" idx="1"/>
          </p:nvPr>
        </p:nvSpPr>
        <p:spPr/>
        <p:txBody>
          <a:bodyPr rtlCol="0">
            <a:normAutofit/>
          </a:bodyPr>
          <a:lstStyle/>
          <a:p>
            <a:pPr eaLnBrk="1" fontAlgn="auto" hangingPunct="1">
              <a:spcAft>
                <a:spcPts val="0"/>
              </a:spcAft>
              <a:buFont typeface="Arial" pitchFamily="34" charset="0"/>
              <a:buNone/>
              <a:defRPr/>
            </a:pPr>
            <a:r>
              <a:rPr lang="en-US" dirty="0" smtClean="0"/>
              <a:t>Dr A K Hirve</a:t>
            </a:r>
          </a:p>
          <a:p>
            <a:pPr eaLnBrk="1" fontAlgn="auto" hangingPunct="1">
              <a:spcAft>
                <a:spcPts val="0"/>
              </a:spcAft>
              <a:buFont typeface="Arial" pitchFamily="34" charset="0"/>
              <a:buNone/>
              <a:defRPr/>
            </a:pPr>
            <a:r>
              <a:rPr lang="en-US" dirty="0" smtClean="0"/>
              <a:t>CGM, DIT, RBI</a:t>
            </a:r>
          </a:p>
        </p:txBody>
      </p:sp>
      <p:pic>
        <p:nvPicPr>
          <p:cNvPr id="4" name="Picture 3" descr="cid:image001.jpg@01CD8122.6EFA21D0"/>
          <p:cNvPicPr/>
          <p:nvPr/>
        </p:nvPicPr>
        <p:blipFill>
          <a:blip r:embed="rId2" r:link="rId3" cstate="print"/>
          <a:srcRect/>
          <a:stretch>
            <a:fillRect/>
          </a:stretch>
        </p:blipFill>
        <p:spPr bwMode="auto">
          <a:xfrm>
            <a:off x="4086225" y="2938462"/>
            <a:ext cx="971550" cy="98107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smtClean="0"/>
              <a:t>ISO 20022 Adoption Approach </a:t>
            </a:r>
          </a:p>
        </p:txBody>
      </p:sp>
      <p:sp>
        <p:nvSpPr>
          <p:cNvPr id="3" name="Content Placeholder 2"/>
          <p:cNvSpPr>
            <a:spLocks noGrp="1"/>
          </p:cNvSpPr>
          <p:nvPr>
            <p:ph idx="1"/>
          </p:nvPr>
        </p:nvSpPr>
        <p:spPr/>
        <p:txBody>
          <a:bodyPr rtlCol="0">
            <a:normAutofit fontScale="85000" lnSpcReduction="20000"/>
          </a:bodyPr>
          <a:lstStyle/>
          <a:p>
            <a:pPr eaLnBrk="1" fontAlgn="auto" hangingPunct="1">
              <a:spcAft>
                <a:spcPts val="0"/>
              </a:spcAft>
              <a:buFont typeface="Arial" pitchFamily="34" charset="0"/>
              <a:buChar char="•"/>
              <a:defRPr/>
            </a:pPr>
            <a:r>
              <a:rPr lang="en-US" dirty="0" smtClean="0"/>
              <a:t>RBI formed the Working Group for Adoption of ISO 20022 Messaging Standards with following Terms of Reference</a:t>
            </a:r>
          </a:p>
          <a:p>
            <a:pPr lvl="1" eaLnBrk="1" fontAlgn="auto" hangingPunct="1">
              <a:spcAft>
                <a:spcPts val="0"/>
              </a:spcAft>
              <a:buFont typeface="Arial" pitchFamily="34" charset="0"/>
              <a:buChar char="•"/>
              <a:defRPr/>
            </a:pPr>
            <a:r>
              <a:rPr lang="en-US" dirty="0" smtClean="0"/>
              <a:t>Designing ISO 20022 compliant message formats for Next Generation Real Time Gross Settlement (NG-RTGS) and National Electronic Fund Transfer (NEFT) Payment Systems</a:t>
            </a:r>
          </a:p>
          <a:p>
            <a:pPr lvl="1" eaLnBrk="1" fontAlgn="auto" hangingPunct="1">
              <a:spcAft>
                <a:spcPts val="0"/>
              </a:spcAft>
              <a:buFont typeface="Arial" pitchFamily="34" charset="0"/>
              <a:buChar char="•"/>
              <a:defRPr/>
            </a:pPr>
            <a:r>
              <a:rPr lang="en-US" dirty="0" smtClean="0"/>
              <a:t>to suggest adoption of uniform referencing system for payment transactions and </a:t>
            </a:r>
          </a:p>
          <a:p>
            <a:pPr lvl="1" eaLnBrk="1" fontAlgn="auto" hangingPunct="1">
              <a:spcAft>
                <a:spcPts val="0"/>
              </a:spcAft>
              <a:buFont typeface="Arial" pitchFamily="34" charset="0"/>
              <a:buChar char="•"/>
              <a:defRPr/>
            </a:pPr>
            <a:r>
              <a:rPr lang="en-US" dirty="0" smtClean="0"/>
              <a:t>explore possibility of adopting uniform International Bank Account Number (IBAN) by banks in India.</a:t>
            </a:r>
          </a:p>
          <a:p>
            <a:pPr eaLnBrk="1" fontAlgn="auto" hangingPunct="1">
              <a:spcAft>
                <a:spcPts val="0"/>
              </a:spcAft>
              <a:buFont typeface="Arial" pitchFamily="34" charset="0"/>
              <a:buChar char="•"/>
              <a:defRPr/>
            </a:pPr>
            <a:r>
              <a:rPr lang="en-US" dirty="0" smtClean="0"/>
              <a:t>Membership</a:t>
            </a:r>
          </a:p>
          <a:p>
            <a:pPr lvl="1" eaLnBrk="1" fontAlgn="auto" hangingPunct="1">
              <a:spcAft>
                <a:spcPts val="0"/>
              </a:spcAft>
              <a:buFont typeface="Arial" pitchFamily="34" charset="0"/>
              <a:buChar char="•"/>
              <a:defRPr/>
            </a:pPr>
            <a:r>
              <a:rPr lang="en-US" dirty="0" smtClean="0"/>
              <a:t>SBI, HDFC Bank, HSBC Bank, ICICI Bank and ING </a:t>
            </a:r>
            <a:r>
              <a:rPr lang="en-US" dirty="0" err="1" smtClean="0"/>
              <a:t>Vysya</a:t>
            </a:r>
            <a:r>
              <a:rPr lang="en-US" dirty="0" smtClean="0"/>
              <a:t> Bank, CCIL,  NPCI, IDRBT, DPSS, DGBA and DIT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smtClean="0"/>
              <a:t>ISO 20022 Adoption Approach…</a:t>
            </a:r>
          </a:p>
        </p:txBody>
      </p:sp>
      <p:sp>
        <p:nvSpPr>
          <p:cNvPr id="3" name="Content Placeholder 2"/>
          <p:cNvSpPr>
            <a:spLocks noGrp="1"/>
          </p:cNvSpPr>
          <p:nvPr>
            <p:ph idx="1"/>
          </p:nvPr>
        </p:nvSpPr>
        <p:spPr/>
        <p:txBody>
          <a:bodyPr rtlCol="0">
            <a:normAutofit fontScale="55000" lnSpcReduction="20000"/>
          </a:bodyPr>
          <a:lstStyle/>
          <a:p>
            <a:pPr eaLnBrk="1" fontAlgn="auto" hangingPunct="1">
              <a:spcAft>
                <a:spcPts val="0"/>
              </a:spcAft>
              <a:buFont typeface="Arial" pitchFamily="34" charset="0"/>
              <a:buChar char="•"/>
              <a:defRPr/>
            </a:pPr>
            <a:r>
              <a:rPr lang="en-US" dirty="0" smtClean="0"/>
              <a:t>Main issues and concerns</a:t>
            </a:r>
          </a:p>
          <a:p>
            <a:pPr lvl="1" eaLnBrk="1" fontAlgn="auto" hangingPunct="1">
              <a:spcAft>
                <a:spcPts val="0"/>
              </a:spcAft>
              <a:buFont typeface="Arial" pitchFamily="34" charset="0"/>
              <a:buChar char="•"/>
              <a:defRPr/>
            </a:pPr>
            <a:r>
              <a:rPr lang="en-US" dirty="0" smtClean="0"/>
              <a:t>ISO based messages are four to six times longer, </a:t>
            </a:r>
          </a:p>
          <a:p>
            <a:pPr lvl="1" eaLnBrk="1" fontAlgn="auto" hangingPunct="1">
              <a:spcAft>
                <a:spcPts val="0"/>
              </a:spcAft>
              <a:buFont typeface="Arial" pitchFamily="34" charset="0"/>
              <a:buChar char="•"/>
              <a:defRPr/>
            </a:pPr>
            <a:r>
              <a:rPr lang="en-US" dirty="0" smtClean="0"/>
              <a:t>require twice the bandwidth and </a:t>
            </a:r>
          </a:p>
          <a:p>
            <a:pPr lvl="1" eaLnBrk="1" fontAlgn="auto" hangingPunct="1">
              <a:spcAft>
                <a:spcPts val="0"/>
              </a:spcAft>
              <a:buFont typeface="Arial" pitchFamily="34" charset="0"/>
              <a:buChar char="•"/>
              <a:defRPr/>
            </a:pPr>
            <a:r>
              <a:rPr lang="en-US" dirty="0" smtClean="0"/>
              <a:t>about twice the disk space for storage. </a:t>
            </a:r>
          </a:p>
          <a:p>
            <a:pPr eaLnBrk="1" fontAlgn="auto" hangingPunct="1">
              <a:spcAft>
                <a:spcPts val="0"/>
              </a:spcAft>
              <a:buFont typeface="Arial" pitchFamily="34" charset="0"/>
              <a:buChar char="•"/>
              <a:defRPr/>
            </a:pPr>
            <a:r>
              <a:rPr lang="en-US" dirty="0" smtClean="0"/>
              <a:t>To address these concerns benchmark testing of ISO compliant messages was carried out with the involvement of member banks and SWIFT</a:t>
            </a:r>
          </a:p>
          <a:p>
            <a:pPr lvl="1" eaLnBrk="1" fontAlgn="auto" hangingPunct="1">
              <a:spcAft>
                <a:spcPts val="0"/>
              </a:spcAft>
              <a:buFont typeface="Arial" pitchFamily="34" charset="0"/>
              <a:buChar char="•"/>
              <a:defRPr/>
            </a:pPr>
            <a:r>
              <a:rPr lang="en-US" dirty="0" smtClean="0"/>
              <a:t>During benchmarking, it was observed that these messages are, in fact, processed more efficiently, and </a:t>
            </a:r>
          </a:p>
          <a:p>
            <a:pPr lvl="1" eaLnBrk="1" fontAlgn="auto" hangingPunct="1">
              <a:spcAft>
                <a:spcPts val="0"/>
              </a:spcAft>
              <a:buFont typeface="Arial" pitchFamily="34" charset="0"/>
              <a:buChar char="•"/>
              <a:defRPr/>
            </a:pPr>
            <a:r>
              <a:rPr lang="en-US" dirty="0" smtClean="0"/>
              <a:t>have versatile content structure for better MIS and regulatory reporting.  </a:t>
            </a:r>
          </a:p>
          <a:p>
            <a:pPr lvl="1" eaLnBrk="1" fontAlgn="auto" hangingPunct="1">
              <a:spcAft>
                <a:spcPts val="0"/>
              </a:spcAft>
              <a:buFont typeface="Arial" charset="0"/>
              <a:buNone/>
              <a:defRPr/>
            </a:pPr>
            <a:endParaRPr lang="en-US" dirty="0" smtClean="0"/>
          </a:p>
          <a:p>
            <a:pPr eaLnBrk="1" fontAlgn="auto" hangingPunct="1">
              <a:spcAft>
                <a:spcPts val="0"/>
              </a:spcAft>
              <a:buFont typeface="Arial" pitchFamily="34" charset="0"/>
              <a:buChar char="•"/>
              <a:defRPr/>
            </a:pPr>
            <a:r>
              <a:rPr lang="en-US" dirty="0" smtClean="0"/>
              <a:t>Benefits of Adoption of ISO 20022 standards</a:t>
            </a:r>
          </a:p>
          <a:p>
            <a:pPr lvl="1" eaLnBrk="1" fontAlgn="auto" hangingPunct="1">
              <a:spcAft>
                <a:spcPts val="0"/>
              </a:spcAft>
              <a:buFont typeface="Arial" pitchFamily="34" charset="0"/>
              <a:buChar char="•"/>
              <a:defRPr/>
            </a:pPr>
            <a:r>
              <a:rPr lang="en-US" dirty="0" smtClean="0"/>
              <a:t>provide opportunities in other business areas such as Corporate Treasury Management, Trade Finance</a:t>
            </a:r>
          </a:p>
          <a:p>
            <a:pPr lvl="1" eaLnBrk="1" fontAlgn="auto" hangingPunct="1">
              <a:spcAft>
                <a:spcPts val="0"/>
              </a:spcAft>
              <a:buFont typeface="Arial" pitchFamily="34" charset="0"/>
              <a:buChar char="•"/>
              <a:defRPr/>
            </a:pPr>
            <a:r>
              <a:rPr lang="en-US" dirty="0" smtClean="0"/>
              <a:t>marginal cost for implementation, technical feasibility and other advantages, working group suggested proactive adoption of ISO </a:t>
            </a:r>
            <a:r>
              <a:rPr lang="en-US" dirty="0" smtClean="0"/>
              <a:t>standards</a:t>
            </a:r>
          </a:p>
          <a:p>
            <a:pPr lvl="1" eaLnBrk="1" fontAlgn="auto" hangingPunct="1">
              <a:spcAft>
                <a:spcPts val="0"/>
              </a:spcAft>
              <a:buFont typeface="Arial" pitchFamily="34" charset="0"/>
              <a:buChar char="•"/>
              <a:defRPr/>
            </a:pPr>
            <a:r>
              <a:rPr lang="en-US" dirty="0" smtClean="0"/>
              <a:t>Member banks suggested to implement it early as it will help in back to back automation </a:t>
            </a:r>
            <a:r>
              <a:rPr lang="en-US" dirty="0" err="1" smtClean="0"/>
              <a:t>upto</a:t>
            </a:r>
            <a:r>
              <a:rPr lang="en-US" dirty="0" smtClean="0"/>
              <a:t> the customer end. </a:t>
            </a:r>
            <a:endParaRPr lang="en-US"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smtClean="0"/>
              <a:t>ISO 20022 Adoption Approach…</a:t>
            </a:r>
          </a:p>
        </p:txBody>
      </p:sp>
      <p:sp>
        <p:nvSpPr>
          <p:cNvPr id="3" name="Content Placeholder 2"/>
          <p:cNvSpPr>
            <a:spLocks noGrp="1"/>
          </p:cNvSpPr>
          <p:nvPr>
            <p:ph idx="1"/>
          </p:nvPr>
        </p:nvSpPr>
        <p:spPr/>
        <p:txBody>
          <a:bodyPr rtlCol="0">
            <a:normAutofit fontScale="77500" lnSpcReduction="20000"/>
          </a:bodyPr>
          <a:lstStyle/>
          <a:p>
            <a:pPr eaLnBrk="1" fontAlgn="auto" hangingPunct="1">
              <a:spcAft>
                <a:spcPts val="0"/>
              </a:spcAft>
              <a:buFont typeface="Arial" pitchFamily="34" charset="0"/>
              <a:buChar char="•"/>
              <a:defRPr/>
            </a:pPr>
            <a:r>
              <a:rPr lang="en-US" dirty="0" smtClean="0"/>
              <a:t>The WG designed identical message formats for RTGS and NEFT for customer payments</a:t>
            </a:r>
          </a:p>
          <a:p>
            <a:pPr lvl="1" eaLnBrk="1" fontAlgn="auto" hangingPunct="1">
              <a:spcAft>
                <a:spcPts val="0"/>
              </a:spcAft>
              <a:buFont typeface="Arial" pitchFamily="34" charset="0"/>
              <a:buChar char="•"/>
              <a:defRPr/>
            </a:pPr>
            <a:r>
              <a:rPr lang="en-US" dirty="0" smtClean="0"/>
              <a:t>Kept provision to introduce IBAN in future </a:t>
            </a:r>
          </a:p>
          <a:p>
            <a:pPr lvl="1" eaLnBrk="1" fontAlgn="auto" hangingPunct="1">
              <a:spcAft>
                <a:spcPts val="0"/>
              </a:spcAft>
              <a:buFont typeface="Arial" pitchFamily="34" charset="0"/>
              <a:buChar char="•"/>
              <a:defRPr/>
            </a:pPr>
            <a:r>
              <a:rPr lang="en-US" dirty="0" smtClean="0"/>
              <a:t>provision of additional fields for ordering and beneficiary customer to take care of future government MIS requirements</a:t>
            </a:r>
          </a:p>
          <a:p>
            <a:pPr lvl="1" eaLnBrk="1" fontAlgn="auto" hangingPunct="1">
              <a:spcAft>
                <a:spcPts val="0"/>
              </a:spcAft>
              <a:buFont typeface="Arial" pitchFamily="34" charset="0"/>
              <a:buChar char="•"/>
              <a:defRPr/>
            </a:pPr>
            <a:r>
              <a:rPr lang="en-US" dirty="0" smtClean="0"/>
              <a:t>provision for NRE or such remittances as per RBI requirements</a:t>
            </a:r>
          </a:p>
          <a:p>
            <a:pPr lvl="1" eaLnBrk="1" fontAlgn="auto" hangingPunct="1">
              <a:spcAft>
                <a:spcPts val="0"/>
              </a:spcAft>
              <a:buFont typeface="Arial" pitchFamily="34" charset="0"/>
              <a:buChar char="•"/>
              <a:defRPr/>
            </a:pPr>
            <a:r>
              <a:rPr lang="en-US" dirty="0" smtClean="0"/>
              <a:t>mandatory field for ‘Purpose code’ to improve MIS, better communication to the customer and regulatory reporting</a:t>
            </a:r>
          </a:p>
          <a:p>
            <a:pPr lvl="1" eaLnBrk="1" fontAlgn="auto" hangingPunct="1">
              <a:spcAft>
                <a:spcPts val="0"/>
              </a:spcAft>
              <a:buFont typeface="Arial" pitchFamily="34" charset="0"/>
              <a:buChar char="•"/>
              <a:defRPr/>
            </a:pPr>
            <a:r>
              <a:rPr lang="en-US" dirty="0" smtClean="0"/>
              <a:t>provision for multi currency payment and settlement. </a:t>
            </a:r>
          </a:p>
          <a:p>
            <a:pPr eaLnBrk="1" fontAlgn="auto" hangingPunct="1">
              <a:spcAft>
                <a:spcPts val="0"/>
              </a:spcAft>
              <a:buFont typeface="Arial" pitchFamily="34" charset="0"/>
              <a:buChar char="•"/>
              <a:defRPr/>
            </a:pPr>
            <a:r>
              <a:rPr lang="en-US" dirty="0" smtClean="0"/>
              <a:t>Other message formats include messages for interbank payments, debit /credit notification, and net clearing requests. As regards ‘own account transfers’, ISO message format already available in the ISO20022   library of messages was adopted. </a:t>
            </a:r>
          </a:p>
          <a:p>
            <a:pPr eaLnBrk="1" fontAlgn="auto" hangingPunct="1">
              <a:spcAft>
                <a:spcPts val="0"/>
              </a:spcAft>
              <a:buFont typeface="Arial" pitchFamily="34" charset="0"/>
              <a:buChar char="•"/>
              <a:defRPr/>
            </a:pPr>
            <a:endParaRPr lang="en-US" dirty="0" smtClean="0"/>
          </a:p>
          <a:p>
            <a:pPr eaLnBrk="1" fontAlgn="auto" hangingPunct="1">
              <a:spcAft>
                <a:spcPts val="0"/>
              </a:spcAft>
              <a:buFont typeface="Arial" charset="0"/>
              <a:buNone/>
              <a:defRPr/>
            </a:pPr>
            <a:endParaRPr lang="en-US"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626</TotalTime>
  <Words>1470</Words>
  <Application>Microsoft Office PowerPoint</Application>
  <PresentationFormat>On-screen Show (4:3)</PresentationFormat>
  <Paragraphs>189</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Adoption of ISO 20022 Standards for RTGS in India</vt:lpstr>
      <vt:lpstr>Scope of Presentation</vt:lpstr>
      <vt:lpstr>Adoption of ISO 20022 in India : Strategy</vt:lpstr>
      <vt:lpstr>ISO 20022 Adoption Strategy : Preliminary Work</vt:lpstr>
      <vt:lpstr>ISO 20022 Adoption Strategy : Eco system preparedness</vt:lpstr>
      <vt:lpstr>Adoption of ISO 20022 in India : Approach </vt:lpstr>
      <vt:lpstr>ISO 20022 Adoption Approach </vt:lpstr>
      <vt:lpstr>ISO 20022 Adoption Approach…</vt:lpstr>
      <vt:lpstr>ISO 20022 Adoption Approach…</vt:lpstr>
      <vt:lpstr>Adoption of ISO 20022 in India: Implementation</vt:lpstr>
      <vt:lpstr>ISO 20022 Implementation : Need</vt:lpstr>
      <vt:lpstr>ISO 20022 Implementation : Benefit </vt:lpstr>
      <vt:lpstr>ISO 20022 Implementation : Pros</vt:lpstr>
      <vt:lpstr>ISO 20022 Implementation : Cons</vt:lpstr>
      <vt:lpstr>Big Bang Migration : Pros &amp; Cons</vt:lpstr>
      <vt:lpstr>Phased Migrations : Pros &amp; Cons</vt:lpstr>
      <vt:lpstr>Phased Migrations : Pros &amp; Cons</vt:lpstr>
      <vt:lpstr>ISO 20022 Implementation : Process</vt:lpstr>
      <vt:lpstr>ISO 20022 Message Formats Implemented</vt:lpstr>
      <vt:lpstr>ISO 20022 Message Formats Implemented</vt:lpstr>
      <vt:lpstr>ISO 20022 Implementation Approach –Documents Released on RBI Website</vt:lpstr>
      <vt:lpstr>Adoption of ISO 20022 in India: Future Possibilities</vt:lpstr>
      <vt:lpstr>Future of ISO 20022 in India :  Possible Areas of Implementation</vt:lpstr>
      <vt:lpstr>Thank You</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Adoption of ISO 20022 Standards for RTGS in India</dc:title>
  <dc:creator>asramasastri</dc:creator>
  <cp:lastModifiedBy>anilksharma</cp:lastModifiedBy>
  <cp:revision>212</cp:revision>
  <dcterms:created xsi:type="dcterms:W3CDTF">2013-08-16T06:26:08Z</dcterms:created>
  <dcterms:modified xsi:type="dcterms:W3CDTF">2013-09-25T12:09:39Z</dcterms:modified>
</cp:coreProperties>
</file>